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78" r:id="rId5"/>
    <p:sldId id="277" r:id="rId6"/>
    <p:sldId id="258" r:id="rId7"/>
    <p:sldId id="260" r:id="rId8"/>
    <p:sldId id="261" r:id="rId9"/>
    <p:sldId id="262" r:id="rId10"/>
    <p:sldId id="263" r:id="rId11"/>
    <p:sldId id="264" r:id="rId12"/>
    <p:sldId id="265" r:id="rId13"/>
    <p:sldId id="266" r:id="rId14"/>
    <p:sldId id="267" r:id="rId15"/>
    <p:sldId id="268" r:id="rId16"/>
    <p:sldId id="270" r:id="rId17"/>
    <p:sldId id="271" r:id="rId18"/>
    <p:sldId id="272" r:id="rId19"/>
    <p:sldId id="273" r:id="rId20"/>
    <p:sldId id="274" r:id="rId21"/>
    <p:sldId id="275" r:id="rId22"/>
    <p:sldId id="276" r:id="rId23"/>
    <p:sldId id="26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60CA7D3-96ED-0D7F-DEE9-C112329A80BB}" v="40" dt="2022-07-29T06:45:41.860"/>
    <p1510:client id="{FFEBE49F-7555-C529-4E90-3EB779F426E9}" v="11" dt="2021-08-06T01:00:32.7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268AF07C-2221-46CD-95B4-C05758EF715E}" type="datetimeFigureOut">
              <a:rPr lang="en-AU" smtClean="0"/>
              <a:t>28/07/2022</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BBD66AD9-E781-4F04-A268-1C759E444887}" type="slidenum">
              <a:rPr lang="en-AU" smtClean="0"/>
              <a:t>‹#›</a:t>
            </a:fld>
            <a:endParaRPr lang="en-AU"/>
          </a:p>
        </p:txBody>
      </p:sp>
    </p:spTree>
    <p:extLst>
      <p:ext uri="{BB962C8B-B14F-4D97-AF65-F5344CB8AC3E}">
        <p14:creationId xmlns:p14="http://schemas.microsoft.com/office/powerpoint/2010/main" val="191236061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8AF07C-2221-46CD-95B4-C05758EF715E}" type="datetimeFigureOut">
              <a:rPr lang="en-AU" smtClean="0"/>
              <a:t>28/07/2022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BD66AD9-E781-4F04-A268-1C759E444887}" type="slidenum">
              <a:rPr lang="en-AU" smtClean="0"/>
              <a:t>‹#›</a:t>
            </a:fld>
            <a:endParaRPr lang="en-AU"/>
          </a:p>
        </p:txBody>
      </p:sp>
    </p:spTree>
    <p:extLst>
      <p:ext uri="{BB962C8B-B14F-4D97-AF65-F5344CB8AC3E}">
        <p14:creationId xmlns:p14="http://schemas.microsoft.com/office/powerpoint/2010/main" val="1871063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8AF07C-2221-46CD-95B4-C05758EF715E}" type="datetimeFigureOut">
              <a:rPr lang="en-AU" smtClean="0"/>
              <a:t>28/07/2022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BD66AD9-E781-4F04-A268-1C759E444887}" type="slidenum">
              <a:rPr lang="en-AU" smtClean="0"/>
              <a:t>‹#›</a:t>
            </a:fld>
            <a:endParaRPr lang="en-AU"/>
          </a:p>
        </p:txBody>
      </p:sp>
    </p:spTree>
    <p:extLst>
      <p:ext uri="{BB962C8B-B14F-4D97-AF65-F5344CB8AC3E}">
        <p14:creationId xmlns:p14="http://schemas.microsoft.com/office/powerpoint/2010/main" val="12858981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C2FED-E29D-4C5B-BC42-476C000D5119}"/>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0077FF0D-6E50-4ACC-87CA-59C41E7618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8EA1261-2A71-451B-990D-ED69FD50357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327FC5D5-BACF-4684-B2C6-B47E600791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2E9CED5-6351-4063-8EE2-D284F216AB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AFBE1D6E-7E78-4BF5-AB74-765745F0AC6B}"/>
              </a:ext>
            </a:extLst>
          </p:cNvPr>
          <p:cNvSpPr>
            <a:spLocks noGrp="1"/>
          </p:cNvSpPr>
          <p:nvPr>
            <p:ph type="dt" sz="half" idx="10"/>
          </p:nvPr>
        </p:nvSpPr>
        <p:spPr/>
        <p:txBody>
          <a:bodyPr/>
          <a:lstStyle/>
          <a:p>
            <a:fld id="{268AF07C-2221-46CD-95B4-C05758EF715E}" type="datetimeFigureOut">
              <a:rPr lang="en-AU" smtClean="0"/>
              <a:t>28/07/2022</a:t>
            </a:fld>
            <a:endParaRPr lang="en-AU"/>
          </a:p>
        </p:txBody>
      </p:sp>
      <p:sp>
        <p:nvSpPr>
          <p:cNvPr id="8" name="Footer Placeholder 7">
            <a:extLst>
              <a:ext uri="{FF2B5EF4-FFF2-40B4-BE49-F238E27FC236}">
                <a16:creationId xmlns:a16="http://schemas.microsoft.com/office/drawing/2014/main" id="{DDC771A5-1193-4851-915A-9917082AA353}"/>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145A2F15-A7A3-4170-B66F-37D523B07DBF}"/>
              </a:ext>
            </a:extLst>
          </p:cNvPr>
          <p:cNvSpPr>
            <a:spLocks noGrp="1"/>
          </p:cNvSpPr>
          <p:nvPr>
            <p:ph type="sldNum" sz="quarter" idx="12"/>
          </p:nvPr>
        </p:nvSpPr>
        <p:spPr/>
        <p:txBody>
          <a:bodyPr/>
          <a:lstStyle/>
          <a:p>
            <a:fld id="{BBD66AD9-E781-4F04-A268-1C759E444887}" type="slidenum">
              <a:rPr lang="en-AU" smtClean="0"/>
              <a:t>‹#›</a:t>
            </a:fld>
            <a:endParaRPr lang="en-AU"/>
          </a:p>
        </p:txBody>
      </p:sp>
    </p:spTree>
    <p:extLst>
      <p:ext uri="{BB962C8B-B14F-4D97-AF65-F5344CB8AC3E}">
        <p14:creationId xmlns:p14="http://schemas.microsoft.com/office/powerpoint/2010/main" val="3341716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68AF07C-2221-46CD-95B4-C05758EF715E}" type="datetimeFigureOut">
              <a:rPr lang="en-AU" smtClean="0"/>
              <a:t>28/07/2022</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BBD66AD9-E781-4F04-A268-1C759E444887}" type="slidenum">
              <a:rPr lang="en-AU" smtClean="0"/>
              <a:t>‹#›</a:t>
            </a:fld>
            <a:endParaRPr lang="en-AU"/>
          </a:p>
        </p:txBody>
      </p:sp>
    </p:spTree>
    <p:extLst>
      <p:ext uri="{BB962C8B-B14F-4D97-AF65-F5344CB8AC3E}">
        <p14:creationId xmlns:p14="http://schemas.microsoft.com/office/powerpoint/2010/main" val="36456463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268AF07C-2221-46CD-95B4-C05758EF715E}" type="datetimeFigureOut">
              <a:rPr lang="en-AU" smtClean="0"/>
              <a:t>28/07/2022</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BBD66AD9-E781-4F04-A268-1C759E444887}" type="slidenum">
              <a:rPr lang="en-AU" smtClean="0"/>
              <a:t>‹#›</a:t>
            </a:fld>
            <a:endParaRPr lang="en-AU"/>
          </a:p>
        </p:txBody>
      </p:sp>
    </p:spTree>
    <p:extLst>
      <p:ext uri="{BB962C8B-B14F-4D97-AF65-F5344CB8AC3E}">
        <p14:creationId xmlns:p14="http://schemas.microsoft.com/office/powerpoint/2010/main" val="113890085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268AF07C-2221-46CD-95B4-C05758EF715E}" type="datetimeFigureOut">
              <a:rPr lang="en-AU" smtClean="0"/>
              <a:t>28/07/2022</a:t>
            </a:fld>
            <a:endParaRPr lang="en-AU"/>
          </a:p>
        </p:txBody>
      </p:sp>
      <p:sp>
        <p:nvSpPr>
          <p:cNvPr id="9" name="Footer Placeholder 8"/>
          <p:cNvSpPr>
            <a:spLocks noGrp="1"/>
          </p:cNvSpPr>
          <p:nvPr>
            <p:ph type="ftr" sz="quarter" idx="11"/>
          </p:nvPr>
        </p:nvSpPr>
        <p:spPr/>
        <p:txBody>
          <a:bodyPr/>
          <a:lstStyle/>
          <a:p>
            <a:endParaRPr lang="en-AU"/>
          </a:p>
        </p:txBody>
      </p:sp>
      <p:sp>
        <p:nvSpPr>
          <p:cNvPr id="10" name="Slide Number Placeholder 9"/>
          <p:cNvSpPr>
            <a:spLocks noGrp="1"/>
          </p:cNvSpPr>
          <p:nvPr>
            <p:ph type="sldNum" sz="quarter" idx="12"/>
          </p:nvPr>
        </p:nvSpPr>
        <p:spPr/>
        <p:txBody>
          <a:bodyPr/>
          <a:lstStyle/>
          <a:p>
            <a:fld id="{BBD66AD9-E781-4F04-A268-1C759E444887}" type="slidenum">
              <a:rPr lang="en-AU" smtClean="0"/>
              <a:t>‹#›</a:t>
            </a:fld>
            <a:endParaRPr lang="en-AU"/>
          </a:p>
        </p:txBody>
      </p:sp>
    </p:spTree>
    <p:extLst>
      <p:ext uri="{BB962C8B-B14F-4D97-AF65-F5344CB8AC3E}">
        <p14:creationId xmlns:p14="http://schemas.microsoft.com/office/powerpoint/2010/main" val="2555184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268AF07C-2221-46CD-95B4-C05758EF715E}" type="datetimeFigureOut">
              <a:rPr lang="en-AU" smtClean="0"/>
              <a:t>28/07/2022</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BBD66AD9-E781-4F04-A268-1C759E444887}" type="slidenum">
              <a:rPr lang="en-AU" smtClean="0"/>
              <a:t>‹#›</a:t>
            </a:fld>
            <a:endParaRPr lang="en-AU"/>
          </a:p>
        </p:txBody>
      </p:sp>
      <p:sp>
        <p:nvSpPr>
          <p:cNvPr id="10" name="Title 9"/>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30725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68AF07C-2221-46CD-95B4-C05758EF715E}" type="datetimeFigureOut">
              <a:rPr lang="en-AU" smtClean="0"/>
              <a:t>28/07/2022</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BBD66AD9-E781-4F04-A268-1C759E444887}" type="slidenum">
              <a:rPr lang="en-AU" smtClean="0"/>
              <a:t>‹#›</a:t>
            </a:fld>
            <a:endParaRPr lang="en-AU"/>
          </a:p>
        </p:txBody>
      </p:sp>
    </p:spTree>
    <p:extLst>
      <p:ext uri="{BB962C8B-B14F-4D97-AF65-F5344CB8AC3E}">
        <p14:creationId xmlns:p14="http://schemas.microsoft.com/office/powerpoint/2010/main" val="3159596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8AF07C-2221-46CD-95B4-C05758EF715E}" type="datetimeFigureOut">
              <a:rPr lang="en-AU" smtClean="0"/>
              <a:t>28/07/2022</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BBD66AD9-E781-4F04-A268-1C759E444887}" type="slidenum">
              <a:rPr lang="en-AU" smtClean="0"/>
              <a:t>‹#›</a:t>
            </a:fld>
            <a:endParaRPr lang="en-AU"/>
          </a:p>
        </p:txBody>
      </p:sp>
    </p:spTree>
    <p:extLst>
      <p:ext uri="{BB962C8B-B14F-4D97-AF65-F5344CB8AC3E}">
        <p14:creationId xmlns:p14="http://schemas.microsoft.com/office/powerpoint/2010/main" val="3286401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268AF07C-2221-46CD-95B4-C05758EF715E}" type="datetimeFigureOut">
              <a:rPr lang="en-AU" smtClean="0"/>
              <a:t>28/07/2022</a:t>
            </a:fld>
            <a:endParaRPr lang="en-AU"/>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AU"/>
          </a:p>
        </p:txBody>
      </p:sp>
      <p:sp>
        <p:nvSpPr>
          <p:cNvPr id="11" name="Slide Number Placeholder 10"/>
          <p:cNvSpPr>
            <a:spLocks noGrp="1"/>
          </p:cNvSpPr>
          <p:nvPr>
            <p:ph type="sldNum" sz="quarter" idx="12"/>
          </p:nvPr>
        </p:nvSpPr>
        <p:spPr/>
        <p:txBody>
          <a:bodyPr/>
          <a:lstStyle/>
          <a:p>
            <a:fld id="{BBD66AD9-E781-4F04-A268-1C759E444887}" type="slidenum">
              <a:rPr lang="en-AU" smtClean="0"/>
              <a:t>‹#›</a:t>
            </a:fld>
            <a:endParaRPr lang="en-AU"/>
          </a:p>
        </p:txBody>
      </p:sp>
    </p:spTree>
    <p:extLst>
      <p:ext uri="{BB962C8B-B14F-4D97-AF65-F5344CB8AC3E}">
        <p14:creationId xmlns:p14="http://schemas.microsoft.com/office/powerpoint/2010/main" val="24291525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268AF07C-2221-46CD-95B4-C05758EF715E}" type="datetimeFigureOut">
              <a:rPr lang="en-AU" smtClean="0"/>
              <a:t>28/07/2022</a:t>
            </a:fld>
            <a:endParaRPr lang="en-AU"/>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AU"/>
          </a:p>
        </p:txBody>
      </p:sp>
      <p:sp>
        <p:nvSpPr>
          <p:cNvPr id="10" name="Slide Number Placeholder 9"/>
          <p:cNvSpPr>
            <a:spLocks noGrp="1"/>
          </p:cNvSpPr>
          <p:nvPr>
            <p:ph type="sldNum" sz="quarter" idx="12"/>
          </p:nvPr>
        </p:nvSpPr>
        <p:spPr/>
        <p:txBody>
          <a:bodyPr/>
          <a:lstStyle/>
          <a:p>
            <a:fld id="{BBD66AD9-E781-4F04-A268-1C759E444887}" type="slidenum">
              <a:rPr lang="en-AU" smtClean="0"/>
              <a:t>‹#›</a:t>
            </a:fld>
            <a:endParaRPr lang="en-AU"/>
          </a:p>
        </p:txBody>
      </p:sp>
    </p:spTree>
    <p:extLst>
      <p:ext uri="{BB962C8B-B14F-4D97-AF65-F5344CB8AC3E}">
        <p14:creationId xmlns:p14="http://schemas.microsoft.com/office/powerpoint/2010/main" val="11280736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268AF07C-2221-46CD-95B4-C05758EF715E}" type="datetimeFigureOut">
              <a:rPr lang="en-AU" smtClean="0"/>
              <a:t>28/07/2022</a:t>
            </a:fld>
            <a:endParaRPr lang="en-AU"/>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AU"/>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BBD66AD9-E781-4F04-A268-1C759E444887}" type="slidenum">
              <a:rPr lang="en-AU" smtClean="0"/>
              <a:t>‹#›</a:t>
            </a:fld>
            <a:endParaRPr lang="en-AU"/>
          </a:p>
        </p:txBody>
      </p:sp>
    </p:spTree>
    <p:extLst>
      <p:ext uri="{BB962C8B-B14F-4D97-AF65-F5344CB8AC3E}">
        <p14:creationId xmlns:p14="http://schemas.microsoft.com/office/powerpoint/2010/main" val="33034274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C892A-1701-4A40-A800-846EDDEC808D}"/>
              </a:ext>
            </a:extLst>
          </p:cNvPr>
          <p:cNvSpPr>
            <a:spLocks noGrp="1"/>
          </p:cNvSpPr>
          <p:nvPr>
            <p:ph type="ctrTitle"/>
          </p:nvPr>
        </p:nvSpPr>
        <p:spPr>
          <a:xfrm>
            <a:off x="1689503" y="2273897"/>
            <a:ext cx="8653506" cy="2168439"/>
          </a:xfrm>
          <a:noFill/>
        </p:spPr>
        <p:txBody>
          <a:bodyPr anchor="ctr">
            <a:normAutofit fontScale="90000"/>
          </a:bodyPr>
          <a:lstStyle/>
          <a:p>
            <a:r>
              <a:rPr lang="en-AU" sz="9600">
                <a:solidFill>
                  <a:srgbClr val="FF0000"/>
                </a:solidFill>
              </a:rPr>
              <a:t>Stratigraphy</a:t>
            </a:r>
          </a:p>
        </p:txBody>
      </p:sp>
      <p:sp>
        <p:nvSpPr>
          <p:cNvPr id="3" name="Subtitle 2">
            <a:extLst>
              <a:ext uri="{FF2B5EF4-FFF2-40B4-BE49-F238E27FC236}">
                <a16:creationId xmlns:a16="http://schemas.microsoft.com/office/drawing/2014/main" id="{3CF6CD4C-2B7D-4EF3-AB99-82551BA43E25}"/>
              </a:ext>
            </a:extLst>
          </p:cNvPr>
          <p:cNvSpPr>
            <a:spLocks noGrp="1"/>
          </p:cNvSpPr>
          <p:nvPr>
            <p:ph type="subTitle" idx="1"/>
          </p:nvPr>
        </p:nvSpPr>
        <p:spPr>
          <a:xfrm>
            <a:off x="4439633" y="4518923"/>
            <a:ext cx="3312734" cy="1141851"/>
          </a:xfrm>
          <a:noFill/>
        </p:spPr>
        <p:txBody>
          <a:bodyPr vert="horz" lIns="91440" tIns="45720" rIns="91440" bIns="45720" rtlCol="0" anchor="t">
            <a:normAutofit/>
          </a:bodyPr>
          <a:lstStyle/>
          <a:p>
            <a:r>
              <a:rPr lang="en-AU" sz="2000">
                <a:solidFill>
                  <a:srgbClr val="FF0000"/>
                </a:solidFill>
              </a:rPr>
              <a:t>7 HASS</a:t>
            </a:r>
          </a:p>
        </p:txBody>
      </p:sp>
    </p:spTree>
    <p:extLst>
      <p:ext uri="{BB962C8B-B14F-4D97-AF65-F5344CB8AC3E}">
        <p14:creationId xmlns:p14="http://schemas.microsoft.com/office/powerpoint/2010/main" val="18166555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A8997-06BA-4A1A-AB0D-ED6EF1D597A4}"/>
              </a:ext>
            </a:extLst>
          </p:cNvPr>
          <p:cNvSpPr>
            <a:spLocks noGrp="1"/>
          </p:cNvSpPr>
          <p:nvPr>
            <p:ph type="title"/>
          </p:nvPr>
        </p:nvSpPr>
        <p:spPr>
          <a:xfrm>
            <a:off x="769620" y="658097"/>
            <a:ext cx="4486656" cy="1141497"/>
          </a:xfrm>
        </p:spPr>
        <p:txBody>
          <a:bodyPr/>
          <a:lstStyle/>
          <a:p>
            <a:r>
              <a:rPr lang="en-AU"/>
              <a:t>Stage 4</a:t>
            </a:r>
          </a:p>
        </p:txBody>
      </p:sp>
      <p:pic>
        <p:nvPicPr>
          <p:cNvPr id="5" name="Content Placeholder 4">
            <a:extLst>
              <a:ext uri="{FF2B5EF4-FFF2-40B4-BE49-F238E27FC236}">
                <a16:creationId xmlns:a16="http://schemas.microsoft.com/office/drawing/2014/main" id="{58530C27-1281-4556-826F-CC6008725E1B}"/>
              </a:ext>
            </a:extLst>
          </p:cNvPr>
          <p:cNvPicPr>
            <a:picLocks noGrp="1" noChangeAspect="1"/>
          </p:cNvPicPr>
          <p:nvPr>
            <p:ph idx="1"/>
          </p:nvPr>
        </p:nvPicPr>
        <p:blipFill>
          <a:blip r:embed="rId2"/>
          <a:stretch>
            <a:fillRect/>
          </a:stretch>
        </p:blipFill>
        <p:spPr>
          <a:xfrm>
            <a:off x="6724907" y="1504708"/>
            <a:ext cx="4886970" cy="3660511"/>
          </a:xfrm>
          <a:prstGeom prst="rect">
            <a:avLst/>
          </a:prstGeom>
        </p:spPr>
      </p:pic>
      <p:sp>
        <p:nvSpPr>
          <p:cNvPr id="4" name="Text Placeholder 3">
            <a:extLst>
              <a:ext uri="{FF2B5EF4-FFF2-40B4-BE49-F238E27FC236}">
                <a16:creationId xmlns:a16="http://schemas.microsoft.com/office/drawing/2014/main" id="{71A06A40-9849-4B11-9A63-39E5A5DDA03C}"/>
              </a:ext>
            </a:extLst>
          </p:cNvPr>
          <p:cNvSpPr>
            <a:spLocks noGrp="1"/>
          </p:cNvSpPr>
          <p:nvPr>
            <p:ph type="body" sz="half" idx="2"/>
          </p:nvPr>
        </p:nvSpPr>
        <p:spPr>
          <a:xfrm>
            <a:off x="769620" y="2083443"/>
            <a:ext cx="4140708" cy="3660511"/>
          </a:xfrm>
        </p:spPr>
        <p:txBody>
          <a:bodyPr>
            <a:normAutofit/>
          </a:bodyPr>
          <a:lstStyle/>
          <a:p>
            <a:r>
              <a:rPr lang="en-US" sz="2400"/>
              <a:t>The Archaic people depart and through time, a layer of dirt form over the campsite. </a:t>
            </a:r>
          </a:p>
          <a:p>
            <a:endParaRPr lang="en-US" sz="2400"/>
          </a:p>
          <a:p>
            <a:endParaRPr lang="en-US" sz="2400"/>
          </a:p>
          <a:p>
            <a:r>
              <a:rPr lang="en-US" sz="2400" i="1"/>
              <a:t>Place down another piece of Bread.</a:t>
            </a:r>
            <a:endParaRPr lang="en-AU" sz="2400" i="1"/>
          </a:p>
        </p:txBody>
      </p:sp>
    </p:spTree>
    <p:extLst>
      <p:ext uri="{BB962C8B-B14F-4D97-AF65-F5344CB8AC3E}">
        <p14:creationId xmlns:p14="http://schemas.microsoft.com/office/powerpoint/2010/main" val="3995184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830D7-35B8-40A2-814E-DF593EEFF013}"/>
              </a:ext>
            </a:extLst>
          </p:cNvPr>
          <p:cNvSpPr>
            <a:spLocks noGrp="1"/>
          </p:cNvSpPr>
          <p:nvPr>
            <p:ph type="title"/>
          </p:nvPr>
        </p:nvSpPr>
        <p:spPr>
          <a:xfrm>
            <a:off x="769620" y="543297"/>
            <a:ext cx="4486656" cy="1141497"/>
          </a:xfrm>
        </p:spPr>
        <p:txBody>
          <a:bodyPr/>
          <a:lstStyle/>
          <a:p>
            <a:r>
              <a:rPr lang="en-AU"/>
              <a:t>Stage 5</a:t>
            </a:r>
          </a:p>
        </p:txBody>
      </p:sp>
      <p:pic>
        <p:nvPicPr>
          <p:cNvPr id="5" name="Content Placeholder 4">
            <a:extLst>
              <a:ext uri="{FF2B5EF4-FFF2-40B4-BE49-F238E27FC236}">
                <a16:creationId xmlns:a16="http://schemas.microsoft.com/office/drawing/2014/main" id="{A55F90BE-27D4-4340-A452-6A277FF12E60}"/>
              </a:ext>
            </a:extLst>
          </p:cNvPr>
          <p:cNvPicPr>
            <a:picLocks noGrp="1" noChangeAspect="1"/>
          </p:cNvPicPr>
          <p:nvPr>
            <p:ph idx="1"/>
          </p:nvPr>
        </p:nvPicPr>
        <p:blipFill>
          <a:blip r:embed="rId2"/>
          <a:stretch>
            <a:fillRect/>
          </a:stretch>
        </p:blipFill>
        <p:spPr>
          <a:xfrm>
            <a:off x="6735763" y="1622822"/>
            <a:ext cx="4816475" cy="3612356"/>
          </a:xfrm>
          <a:prstGeom prst="rect">
            <a:avLst/>
          </a:prstGeom>
        </p:spPr>
      </p:pic>
      <p:sp>
        <p:nvSpPr>
          <p:cNvPr id="4" name="Text Placeholder 3">
            <a:extLst>
              <a:ext uri="{FF2B5EF4-FFF2-40B4-BE49-F238E27FC236}">
                <a16:creationId xmlns:a16="http://schemas.microsoft.com/office/drawing/2014/main" id="{E7F9429A-B3A4-4137-B660-26EA4E5FAFFF}"/>
              </a:ext>
            </a:extLst>
          </p:cNvPr>
          <p:cNvSpPr>
            <a:spLocks noGrp="1"/>
          </p:cNvSpPr>
          <p:nvPr>
            <p:ph type="body" sz="half" idx="2"/>
          </p:nvPr>
        </p:nvSpPr>
        <p:spPr>
          <a:xfrm>
            <a:off x="769620" y="1990846"/>
            <a:ext cx="4140708" cy="3753108"/>
          </a:xfrm>
        </p:spPr>
        <p:txBody>
          <a:bodyPr>
            <a:normAutofit fontScale="92500"/>
          </a:bodyPr>
          <a:lstStyle/>
          <a:p>
            <a:r>
              <a:rPr lang="en-US" sz="2400"/>
              <a:t>Eventually a Woodland group comes to the same field. These people build shelters. </a:t>
            </a:r>
          </a:p>
          <a:p>
            <a:endParaRPr lang="en-US" sz="2400"/>
          </a:p>
          <a:p>
            <a:endParaRPr lang="en-US" sz="2400"/>
          </a:p>
          <a:p>
            <a:r>
              <a:rPr lang="en-US" sz="2400" i="1"/>
              <a:t>Using your straw gently cut small indentations or holes in the last slice of bread. These represent the holes dug to hold posts for shelters</a:t>
            </a:r>
            <a:endParaRPr lang="en-AU" sz="2400" i="1"/>
          </a:p>
        </p:txBody>
      </p:sp>
    </p:spTree>
    <p:extLst>
      <p:ext uri="{BB962C8B-B14F-4D97-AF65-F5344CB8AC3E}">
        <p14:creationId xmlns:p14="http://schemas.microsoft.com/office/powerpoint/2010/main" val="2279248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916BD-7318-4710-94E7-2BD3BCD5322C}"/>
              </a:ext>
            </a:extLst>
          </p:cNvPr>
          <p:cNvSpPr>
            <a:spLocks noGrp="1"/>
          </p:cNvSpPr>
          <p:nvPr>
            <p:ph type="title"/>
          </p:nvPr>
        </p:nvSpPr>
        <p:spPr>
          <a:xfrm>
            <a:off x="769620" y="461327"/>
            <a:ext cx="4486656" cy="1141497"/>
          </a:xfrm>
        </p:spPr>
        <p:txBody>
          <a:bodyPr/>
          <a:lstStyle/>
          <a:p>
            <a:r>
              <a:rPr lang="en-AU"/>
              <a:t>Stage 6</a:t>
            </a:r>
          </a:p>
        </p:txBody>
      </p:sp>
      <p:pic>
        <p:nvPicPr>
          <p:cNvPr id="5" name="Content Placeholder 4">
            <a:extLst>
              <a:ext uri="{FF2B5EF4-FFF2-40B4-BE49-F238E27FC236}">
                <a16:creationId xmlns:a16="http://schemas.microsoft.com/office/drawing/2014/main" id="{EB834F39-37E0-44EF-BBEF-E22FB45436AF}"/>
              </a:ext>
            </a:extLst>
          </p:cNvPr>
          <p:cNvPicPr>
            <a:picLocks noGrp="1" noChangeAspect="1"/>
          </p:cNvPicPr>
          <p:nvPr>
            <p:ph idx="1"/>
          </p:nvPr>
        </p:nvPicPr>
        <p:blipFill>
          <a:blip r:embed="rId2"/>
          <a:stretch>
            <a:fillRect/>
          </a:stretch>
        </p:blipFill>
        <p:spPr>
          <a:xfrm>
            <a:off x="7187878" y="759073"/>
            <a:ext cx="3984353" cy="5339854"/>
          </a:xfrm>
          <a:prstGeom prst="rect">
            <a:avLst/>
          </a:prstGeom>
        </p:spPr>
      </p:pic>
      <p:sp>
        <p:nvSpPr>
          <p:cNvPr id="4" name="Text Placeholder 3">
            <a:extLst>
              <a:ext uri="{FF2B5EF4-FFF2-40B4-BE49-F238E27FC236}">
                <a16:creationId xmlns:a16="http://schemas.microsoft.com/office/drawing/2014/main" id="{031C65BC-517C-48FD-BE1D-88AFEB7AE126}"/>
              </a:ext>
            </a:extLst>
          </p:cNvPr>
          <p:cNvSpPr>
            <a:spLocks noGrp="1"/>
          </p:cNvSpPr>
          <p:nvPr>
            <p:ph type="body" sz="half" idx="2"/>
          </p:nvPr>
        </p:nvSpPr>
        <p:spPr>
          <a:xfrm>
            <a:off x="925975" y="1840375"/>
            <a:ext cx="3984353" cy="3903579"/>
          </a:xfrm>
        </p:spPr>
        <p:txBody>
          <a:bodyPr>
            <a:normAutofit/>
          </a:bodyPr>
          <a:lstStyle/>
          <a:p>
            <a:r>
              <a:rPr lang="en-US" sz="2400"/>
              <a:t>These Woodland people made a lot of pottery, but some of the pottery got broken. </a:t>
            </a:r>
          </a:p>
          <a:p>
            <a:endParaRPr lang="en-US" sz="2400"/>
          </a:p>
          <a:p>
            <a:r>
              <a:rPr lang="en-US" sz="2400" i="1"/>
              <a:t>Place some white chocolate chips in the holes in the bread. </a:t>
            </a:r>
            <a:endParaRPr lang="en-AU" sz="2400" i="1"/>
          </a:p>
        </p:txBody>
      </p:sp>
    </p:spTree>
    <p:extLst>
      <p:ext uri="{BB962C8B-B14F-4D97-AF65-F5344CB8AC3E}">
        <p14:creationId xmlns:p14="http://schemas.microsoft.com/office/powerpoint/2010/main" val="7899957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16185-CC1B-49BF-8689-0326DC9BD274}"/>
              </a:ext>
            </a:extLst>
          </p:cNvPr>
          <p:cNvSpPr>
            <a:spLocks noGrp="1"/>
          </p:cNvSpPr>
          <p:nvPr>
            <p:ph type="title"/>
          </p:nvPr>
        </p:nvSpPr>
        <p:spPr>
          <a:xfrm>
            <a:off x="769620" y="646522"/>
            <a:ext cx="4486656" cy="1141497"/>
          </a:xfrm>
        </p:spPr>
        <p:txBody>
          <a:bodyPr/>
          <a:lstStyle/>
          <a:p>
            <a:r>
              <a:rPr lang="en-AU"/>
              <a:t>Stage 7</a:t>
            </a:r>
          </a:p>
        </p:txBody>
      </p:sp>
      <p:pic>
        <p:nvPicPr>
          <p:cNvPr id="5" name="Content Placeholder 4">
            <a:extLst>
              <a:ext uri="{FF2B5EF4-FFF2-40B4-BE49-F238E27FC236}">
                <a16:creationId xmlns:a16="http://schemas.microsoft.com/office/drawing/2014/main" id="{F153D430-3371-41EF-BD92-F616A78FAC02}"/>
              </a:ext>
            </a:extLst>
          </p:cNvPr>
          <p:cNvPicPr>
            <a:picLocks noGrp="1" noChangeAspect="1"/>
          </p:cNvPicPr>
          <p:nvPr>
            <p:ph idx="1"/>
          </p:nvPr>
        </p:nvPicPr>
        <p:blipFill rotWithShape="1">
          <a:blip r:embed="rId2"/>
          <a:srcRect b="10790"/>
          <a:stretch/>
        </p:blipFill>
        <p:spPr>
          <a:xfrm>
            <a:off x="6735763" y="1868162"/>
            <a:ext cx="4816475" cy="2784861"/>
          </a:xfrm>
          <a:prstGeom prst="rect">
            <a:avLst/>
          </a:prstGeom>
        </p:spPr>
      </p:pic>
      <p:sp>
        <p:nvSpPr>
          <p:cNvPr id="4" name="Text Placeholder 3">
            <a:extLst>
              <a:ext uri="{FF2B5EF4-FFF2-40B4-BE49-F238E27FC236}">
                <a16:creationId xmlns:a16="http://schemas.microsoft.com/office/drawing/2014/main" id="{B1880648-1421-439D-8CE3-9940448C54AC}"/>
              </a:ext>
            </a:extLst>
          </p:cNvPr>
          <p:cNvSpPr>
            <a:spLocks noGrp="1"/>
          </p:cNvSpPr>
          <p:nvPr>
            <p:ph type="body" sz="half" idx="2"/>
          </p:nvPr>
        </p:nvSpPr>
        <p:spPr>
          <a:xfrm>
            <a:off x="769620" y="2013995"/>
            <a:ext cx="4140708" cy="3729959"/>
          </a:xfrm>
        </p:spPr>
        <p:txBody>
          <a:bodyPr>
            <a:normAutofit/>
          </a:bodyPr>
          <a:lstStyle/>
          <a:p>
            <a:r>
              <a:rPr lang="en-AU" sz="2800"/>
              <a:t>Spread on a layer of Jam.</a:t>
            </a:r>
          </a:p>
          <a:p>
            <a:endParaRPr lang="en-AU" sz="2800"/>
          </a:p>
          <a:p>
            <a:endParaRPr lang="en-AU" sz="2800"/>
          </a:p>
          <a:p>
            <a:r>
              <a:rPr lang="en-AU" sz="2800" i="1"/>
              <a:t>The Jam </a:t>
            </a:r>
            <a:r>
              <a:rPr lang="en-US" sz="2800" i="1"/>
              <a:t>may cause same redistribution of pottery, a situation that occurs on real sites)</a:t>
            </a:r>
            <a:endParaRPr lang="en-AU" sz="2800" i="1"/>
          </a:p>
        </p:txBody>
      </p:sp>
    </p:spTree>
    <p:extLst>
      <p:ext uri="{BB962C8B-B14F-4D97-AF65-F5344CB8AC3E}">
        <p14:creationId xmlns:p14="http://schemas.microsoft.com/office/powerpoint/2010/main" val="452498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EF737-4E56-4AFE-AE5F-4AD6071EF24A}"/>
              </a:ext>
            </a:extLst>
          </p:cNvPr>
          <p:cNvSpPr>
            <a:spLocks noGrp="1"/>
          </p:cNvSpPr>
          <p:nvPr>
            <p:ph type="title"/>
          </p:nvPr>
        </p:nvSpPr>
        <p:spPr>
          <a:xfrm>
            <a:off x="1008166" y="546725"/>
            <a:ext cx="4494998" cy="1134640"/>
          </a:xfrm>
        </p:spPr>
        <p:txBody>
          <a:bodyPr/>
          <a:lstStyle/>
          <a:p>
            <a:r>
              <a:rPr lang="en-AU"/>
              <a:t>Stage 8</a:t>
            </a:r>
          </a:p>
        </p:txBody>
      </p:sp>
      <p:sp>
        <p:nvSpPr>
          <p:cNvPr id="3" name="Picture Placeholder 2">
            <a:extLst>
              <a:ext uri="{FF2B5EF4-FFF2-40B4-BE49-F238E27FC236}">
                <a16:creationId xmlns:a16="http://schemas.microsoft.com/office/drawing/2014/main" id="{AB8090F4-6507-4827-81DF-C2765CD99A79}"/>
              </a:ext>
            </a:extLst>
          </p:cNvPr>
          <p:cNvSpPr>
            <a:spLocks noGrp="1"/>
          </p:cNvSpPr>
          <p:nvPr>
            <p:ph type="pic" idx="1"/>
          </p:nvPr>
        </p:nvSpPr>
        <p:spPr/>
      </p:sp>
      <p:sp>
        <p:nvSpPr>
          <p:cNvPr id="4" name="Text Placeholder 3">
            <a:extLst>
              <a:ext uri="{FF2B5EF4-FFF2-40B4-BE49-F238E27FC236}">
                <a16:creationId xmlns:a16="http://schemas.microsoft.com/office/drawing/2014/main" id="{8652FE00-B9CA-4F67-8B33-127D12B253F3}"/>
              </a:ext>
            </a:extLst>
          </p:cNvPr>
          <p:cNvSpPr>
            <a:spLocks noGrp="1"/>
          </p:cNvSpPr>
          <p:nvPr>
            <p:ph type="body" sz="half" idx="2"/>
          </p:nvPr>
        </p:nvSpPr>
        <p:spPr>
          <a:xfrm>
            <a:off x="856527" y="2060294"/>
            <a:ext cx="4398379" cy="4016415"/>
          </a:xfrm>
        </p:spPr>
        <p:txBody>
          <a:bodyPr>
            <a:normAutofit fontScale="92500"/>
          </a:bodyPr>
          <a:lstStyle/>
          <a:p>
            <a:r>
              <a:rPr lang="en-US" sz="2800"/>
              <a:t>Through time, other layers are laid down until the present and final layer of dirt covers the site. </a:t>
            </a:r>
          </a:p>
          <a:p>
            <a:endParaRPr lang="en-US" sz="2800"/>
          </a:p>
          <a:p>
            <a:endParaRPr lang="en-US" sz="2800"/>
          </a:p>
          <a:p>
            <a:endParaRPr lang="en-US" sz="2800"/>
          </a:p>
          <a:p>
            <a:r>
              <a:rPr lang="en-US" sz="2800" i="1"/>
              <a:t>Place on your final piece of bread. </a:t>
            </a:r>
            <a:endParaRPr lang="en-AU" sz="2800" i="1"/>
          </a:p>
        </p:txBody>
      </p:sp>
      <p:pic>
        <p:nvPicPr>
          <p:cNvPr id="5" name="Picture 4">
            <a:extLst>
              <a:ext uri="{FF2B5EF4-FFF2-40B4-BE49-F238E27FC236}">
                <a16:creationId xmlns:a16="http://schemas.microsoft.com/office/drawing/2014/main" id="{955BF552-FE59-42CE-B272-9AFC4414869D}"/>
              </a:ext>
            </a:extLst>
          </p:cNvPr>
          <p:cNvPicPr>
            <a:picLocks noChangeAspect="1"/>
          </p:cNvPicPr>
          <p:nvPr/>
        </p:nvPicPr>
        <p:blipFill>
          <a:blip r:embed="rId2"/>
          <a:stretch>
            <a:fillRect/>
          </a:stretch>
        </p:blipFill>
        <p:spPr>
          <a:xfrm>
            <a:off x="7028498" y="2152890"/>
            <a:ext cx="4499646" cy="2989765"/>
          </a:xfrm>
          <a:prstGeom prst="rect">
            <a:avLst/>
          </a:prstGeom>
        </p:spPr>
      </p:pic>
    </p:spTree>
    <p:extLst>
      <p:ext uri="{BB962C8B-B14F-4D97-AF65-F5344CB8AC3E}">
        <p14:creationId xmlns:p14="http://schemas.microsoft.com/office/powerpoint/2010/main" val="1096593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A3072-782D-4143-B351-89A69184C41B}"/>
              </a:ext>
            </a:extLst>
          </p:cNvPr>
          <p:cNvSpPr>
            <a:spLocks noGrp="1"/>
          </p:cNvSpPr>
          <p:nvPr>
            <p:ph type="title"/>
          </p:nvPr>
        </p:nvSpPr>
        <p:spPr>
          <a:xfrm>
            <a:off x="769620" y="543297"/>
            <a:ext cx="4486656" cy="1141497"/>
          </a:xfrm>
        </p:spPr>
        <p:txBody>
          <a:bodyPr/>
          <a:lstStyle/>
          <a:p>
            <a:r>
              <a:rPr lang="en-AU"/>
              <a:t>Stage 9</a:t>
            </a:r>
          </a:p>
        </p:txBody>
      </p:sp>
      <p:sp>
        <p:nvSpPr>
          <p:cNvPr id="3" name="Content Placeholder 2">
            <a:extLst>
              <a:ext uri="{FF2B5EF4-FFF2-40B4-BE49-F238E27FC236}">
                <a16:creationId xmlns:a16="http://schemas.microsoft.com/office/drawing/2014/main" id="{FE9E246B-3D20-4952-8E40-7FFF9559F59C}"/>
              </a:ext>
            </a:extLst>
          </p:cNvPr>
          <p:cNvSpPr>
            <a:spLocks noGrp="1"/>
          </p:cNvSpPr>
          <p:nvPr>
            <p:ph idx="1"/>
          </p:nvPr>
        </p:nvSpPr>
        <p:spPr/>
        <p:txBody>
          <a:bodyPr/>
          <a:lstStyle/>
          <a:p>
            <a:r>
              <a:rPr lang="en-AU"/>
              <a:t>What is a habitation site?</a:t>
            </a:r>
          </a:p>
        </p:txBody>
      </p:sp>
      <p:sp>
        <p:nvSpPr>
          <p:cNvPr id="4" name="Text Placeholder 3">
            <a:extLst>
              <a:ext uri="{FF2B5EF4-FFF2-40B4-BE49-F238E27FC236}">
                <a16:creationId xmlns:a16="http://schemas.microsoft.com/office/drawing/2014/main" id="{9BDD83A7-C0F6-4551-99AC-2B83057ADF43}"/>
              </a:ext>
            </a:extLst>
          </p:cNvPr>
          <p:cNvSpPr>
            <a:spLocks noGrp="1"/>
          </p:cNvSpPr>
          <p:nvPr>
            <p:ph type="body" sz="half" idx="2"/>
          </p:nvPr>
        </p:nvSpPr>
        <p:spPr>
          <a:xfrm>
            <a:off x="769620" y="2147777"/>
            <a:ext cx="4259580" cy="3905551"/>
          </a:xfrm>
        </p:spPr>
        <p:txBody>
          <a:bodyPr>
            <a:normAutofit fontScale="92500"/>
          </a:bodyPr>
          <a:lstStyle/>
          <a:p>
            <a:r>
              <a:rPr lang="en-US" sz="2400"/>
              <a:t>Today, an archaeologist suspects this field was a prehistoric habitation site and conducts random core samples and surveys. </a:t>
            </a:r>
          </a:p>
          <a:p>
            <a:endParaRPr lang="en-US" sz="2400"/>
          </a:p>
          <a:p>
            <a:r>
              <a:rPr lang="en-US" sz="2400" i="1"/>
              <a:t>Push straws randomly through the sandwich. If you have found a sprinkle or a piece of chocolate then you have found a habitation site.</a:t>
            </a:r>
            <a:endParaRPr lang="en-AU" sz="2400" i="1"/>
          </a:p>
        </p:txBody>
      </p:sp>
      <p:pic>
        <p:nvPicPr>
          <p:cNvPr id="5" name="Picture 4">
            <a:extLst>
              <a:ext uri="{FF2B5EF4-FFF2-40B4-BE49-F238E27FC236}">
                <a16:creationId xmlns:a16="http://schemas.microsoft.com/office/drawing/2014/main" id="{474435A7-1339-42C3-87FA-45242DB6F9FA}"/>
              </a:ext>
            </a:extLst>
          </p:cNvPr>
          <p:cNvPicPr>
            <a:picLocks noChangeAspect="1"/>
          </p:cNvPicPr>
          <p:nvPr/>
        </p:nvPicPr>
        <p:blipFill rotWithShape="1">
          <a:blip r:embed="rId2"/>
          <a:srcRect b="7325"/>
          <a:stretch/>
        </p:blipFill>
        <p:spPr>
          <a:xfrm>
            <a:off x="7056306" y="1945758"/>
            <a:ext cx="4366074" cy="3232298"/>
          </a:xfrm>
          <a:prstGeom prst="rect">
            <a:avLst/>
          </a:prstGeom>
        </p:spPr>
      </p:pic>
    </p:spTree>
    <p:extLst>
      <p:ext uri="{BB962C8B-B14F-4D97-AF65-F5344CB8AC3E}">
        <p14:creationId xmlns:p14="http://schemas.microsoft.com/office/powerpoint/2010/main" val="23720305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CA398B-8CB4-4C0C-89C6-A8AB6F78D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72915"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C147EE-5BAD-4B8F-BEB0-70473C3DAAB1}"/>
              </a:ext>
            </a:extLst>
          </p:cNvPr>
          <p:cNvSpPr>
            <a:spLocks noGrp="1"/>
          </p:cNvSpPr>
          <p:nvPr>
            <p:ph type="title"/>
          </p:nvPr>
        </p:nvSpPr>
        <p:spPr>
          <a:xfrm>
            <a:off x="804672" y="1290025"/>
            <a:ext cx="4475892" cy="1188720"/>
          </a:xfrm>
          <a:solidFill>
            <a:srgbClr val="FFFFFF"/>
          </a:solidFill>
          <a:ln>
            <a:solidFill>
              <a:srgbClr val="404040"/>
            </a:solidFill>
          </a:ln>
        </p:spPr>
        <p:txBody>
          <a:bodyPr vert="horz" lIns="182880" tIns="182880" rIns="182880" bIns="182880" rtlCol="0" anchor="ctr">
            <a:normAutofit/>
          </a:bodyPr>
          <a:lstStyle/>
          <a:p>
            <a:r>
              <a:rPr lang="en-US" sz="2800"/>
              <a:t>Habitation Site</a:t>
            </a:r>
          </a:p>
        </p:txBody>
      </p:sp>
      <p:sp>
        <p:nvSpPr>
          <p:cNvPr id="4" name="Text Placeholder 3">
            <a:extLst>
              <a:ext uri="{FF2B5EF4-FFF2-40B4-BE49-F238E27FC236}">
                <a16:creationId xmlns:a16="http://schemas.microsoft.com/office/drawing/2014/main" id="{3AA9561C-B368-40AF-A51B-630CD2FB34C4}"/>
              </a:ext>
            </a:extLst>
          </p:cNvPr>
          <p:cNvSpPr>
            <a:spLocks noGrp="1"/>
          </p:cNvSpPr>
          <p:nvPr>
            <p:ph type="body" sz="half" idx="2"/>
          </p:nvPr>
        </p:nvSpPr>
        <p:spPr>
          <a:xfrm>
            <a:off x="804672" y="2858703"/>
            <a:ext cx="4475892" cy="3042547"/>
          </a:xfrm>
        </p:spPr>
        <p:txBody>
          <a:bodyPr vert="horz" lIns="91440" tIns="45720" rIns="91440" bIns="45720" rtlCol="0">
            <a:normAutofit/>
          </a:bodyPr>
          <a:lstStyle/>
          <a:p>
            <a:pPr indent="-228600" algn="l">
              <a:buFont typeface="Arial" panose="020B0604020202020204" pitchFamily="34" charset="0"/>
              <a:buChar char="•"/>
            </a:pPr>
            <a:r>
              <a:rPr lang="en-US" sz="2400"/>
              <a:t>A habitation site is a place where people have lived. Prehistoric habitation sites may be marked by postholes, cooking pits, middens (trash pits), or artifacts.</a:t>
            </a:r>
          </a:p>
        </p:txBody>
      </p:sp>
      <p:sp>
        <p:nvSpPr>
          <p:cNvPr id="12" name="Rectangle 11">
            <a:extLst>
              <a:ext uri="{FF2B5EF4-FFF2-40B4-BE49-F238E27FC236}">
                <a16:creationId xmlns:a16="http://schemas.microsoft.com/office/drawing/2014/main" id="{9E8345C6-0280-4226-BD83-7333BA6C3A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032" y="640080"/>
            <a:ext cx="4818888"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9823778-D290-4538-B146-1F73C3755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843" y="806357"/>
            <a:ext cx="4511266"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4">
            <a:extLst>
              <a:ext uri="{FF2B5EF4-FFF2-40B4-BE49-F238E27FC236}">
                <a16:creationId xmlns:a16="http://schemas.microsoft.com/office/drawing/2014/main" id="{E32D6862-4AA0-49CD-A1A0-BE9A98B1793C}"/>
              </a:ext>
            </a:extLst>
          </p:cNvPr>
          <p:cNvPicPr>
            <a:picLocks noGrp="1" noChangeAspect="1"/>
          </p:cNvPicPr>
          <p:nvPr>
            <p:ph type="pic" idx="1"/>
          </p:nvPr>
        </p:nvPicPr>
        <p:blipFill rotWithShape="1">
          <a:blip r:embed="rId2"/>
          <a:srcRect l="10613" r="38653" b="-1"/>
          <a:stretch/>
        </p:blipFill>
        <p:spPr>
          <a:xfrm>
            <a:off x="7208520" y="1126397"/>
            <a:ext cx="3867912" cy="4288536"/>
          </a:xfrm>
          <a:prstGeom prst="rect">
            <a:avLst/>
          </a:prstGeom>
          <a:ln w="31750">
            <a:noFill/>
          </a:ln>
        </p:spPr>
      </p:pic>
    </p:spTree>
    <p:extLst>
      <p:ext uri="{BB962C8B-B14F-4D97-AF65-F5344CB8AC3E}">
        <p14:creationId xmlns:p14="http://schemas.microsoft.com/office/powerpoint/2010/main" val="3754631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BB9BB-0F54-4C35-BD06-B812FAF39F1C}"/>
              </a:ext>
            </a:extLst>
          </p:cNvPr>
          <p:cNvSpPr>
            <a:spLocks noGrp="1"/>
          </p:cNvSpPr>
          <p:nvPr>
            <p:ph type="title"/>
          </p:nvPr>
        </p:nvSpPr>
        <p:spPr>
          <a:xfrm>
            <a:off x="850971" y="804672"/>
            <a:ext cx="4486656" cy="1141497"/>
          </a:xfrm>
        </p:spPr>
        <p:txBody>
          <a:bodyPr/>
          <a:lstStyle/>
          <a:p>
            <a:r>
              <a:rPr lang="en-AU"/>
              <a:t>Stage 10</a:t>
            </a:r>
          </a:p>
        </p:txBody>
      </p:sp>
      <p:pic>
        <p:nvPicPr>
          <p:cNvPr id="5" name="Content Placeholder 4">
            <a:extLst>
              <a:ext uri="{FF2B5EF4-FFF2-40B4-BE49-F238E27FC236}">
                <a16:creationId xmlns:a16="http://schemas.microsoft.com/office/drawing/2014/main" id="{EE7BA8CC-B876-46BE-BF3A-26F087FF6514}"/>
              </a:ext>
            </a:extLst>
          </p:cNvPr>
          <p:cNvPicPr>
            <a:picLocks noGrp="1" noChangeAspect="1"/>
          </p:cNvPicPr>
          <p:nvPr>
            <p:ph idx="1"/>
          </p:nvPr>
        </p:nvPicPr>
        <p:blipFill>
          <a:blip r:embed="rId2"/>
          <a:stretch>
            <a:fillRect/>
          </a:stretch>
        </p:blipFill>
        <p:spPr>
          <a:xfrm>
            <a:off x="6735763" y="1623192"/>
            <a:ext cx="4816475" cy="3611617"/>
          </a:xfrm>
          <a:prstGeom prst="rect">
            <a:avLst/>
          </a:prstGeom>
        </p:spPr>
      </p:pic>
      <p:sp>
        <p:nvSpPr>
          <p:cNvPr id="4" name="Text Placeholder 3">
            <a:extLst>
              <a:ext uri="{FF2B5EF4-FFF2-40B4-BE49-F238E27FC236}">
                <a16:creationId xmlns:a16="http://schemas.microsoft.com/office/drawing/2014/main" id="{74AE78AA-C2F1-4C12-82D4-1E8F0B81A7B8}"/>
              </a:ext>
            </a:extLst>
          </p:cNvPr>
          <p:cNvSpPr>
            <a:spLocks noGrp="1"/>
          </p:cNvSpPr>
          <p:nvPr>
            <p:ph type="body" sz="half" idx="2"/>
          </p:nvPr>
        </p:nvSpPr>
        <p:spPr>
          <a:xfrm>
            <a:off x="850971" y="2349661"/>
            <a:ext cx="4059357" cy="3394293"/>
          </a:xfrm>
        </p:spPr>
        <p:txBody>
          <a:bodyPr>
            <a:normAutofit/>
          </a:bodyPr>
          <a:lstStyle/>
          <a:p>
            <a:r>
              <a:rPr lang="en-US" sz="2000"/>
              <a:t>The archaeologist conducts a test excavation at the site. </a:t>
            </a:r>
          </a:p>
          <a:p>
            <a:endParaRPr lang="en-US" sz="2000"/>
          </a:p>
          <a:p>
            <a:endParaRPr lang="en-US" sz="2000"/>
          </a:p>
          <a:p>
            <a:r>
              <a:rPr lang="en-US" sz="2000" i="1"/>
              <a:t>cut a square into the sandwich and remove layers, one by one. If you find something, you have found the habitation site.</a:t>
            </a:r>
            <a:endParaRPr lang="en-AU" sz="2000" i="1"/>
          </a:p>
        </p:txBody>
      </p:sp>
    </p:spTree>
    <p:extLst>
      <p:ext uri="{BB962C8B-B14F-4D97-AF65-F5344CB8AC3E}">
        <p14:creationId xmlns:p14="http://schemas.microsoft.com/office/powerpoint/2010/main" val="399639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A7EB1-D99B-48A0-AC6B-41EBB0F5BCE4}"/>
              </a:ext>
            </a:extLst>
          </p:cNvPr>
          <p:cNvSpPr>
            <a:spLocks noGrp="1"/>
          </p:cNvSpPr>
          <p:nvPr>
            <p:ph type="title"/>
          </p:nvPr>
        </p:nvSpPr>
        <p:spPr>
          <a:xfrm>
            <a:off x="769620" y="889590"/>
            <a:ext cx="4486656" cy="1141497"/>
          </a:xfrm>
        </p:spPr>
        <p:txBody>
          <a:bodyPr/>
          <a:lstStyle/>
          <a:p>
            <a:r>
              <a:rPr lang="en-AU"/>
              <a:t>These layers are stratigraphy</a:t>
            </a:r>
          </a:p>
        </p:txBody>
      </p:sp>
      <p:pic>
        <p:nvPicPr>
          <p:cNvPr id="5" name="Content Placeholder 4">
            <a:extLst>
              <a:ext uri="{FF2B5EF4-FFF2-40B4-BE49-F238E27FC236}">
                <a16:creationId xmlns:a16="http://schemas.microsoft.com/office/drawing/2014/main" id="{88D4999C-A6FE-4151-A400-5F4073586991}"/>
              </a:ext>
            </a:extLst>
          </p:cNvPr>
          <p:cNvPicPr>
            <a:picLocks noGrp="1" noChangeAspect="1"/>
          </p:cNvPicPr>
          <p:nvPr>
            <p:ph idx="1"/>
          </p:nvPr>
        </p:nvPicPr>
        <p:blipFill>
          <a:blip r:embed="rId2"/>
          <a:stretch>
            <a:fillRect/>
          </a:stretch>
        </p:blipFill>
        <p:spPr>
          <a:xfrm>
            <a:off x="6735763" y="1925894"/>
            <a:ext cx="4816475" cy="3006212"/>
          </a:xfrm>
          <a:prstGeom prst="rect">
            <a:avLst/>
          </a:prstGeom>
        </p:spPr>
      </p:pic>
      <p:sp>
        <p:nvSpPr>
          <p:cNvPr id="4" name="Text Placeholder 3">
            <a:extLst>
              <a:ext uri="{FF2B5EF4-FFF2-40B4-BE49-F238E27FC236}">
                <a16:creationId xmlns:a16="http://schemas.microsoft.com/office/drawing/2014/main" id="{06E1E9E1-B5F8-4714-8344-92DD3EAEA254}"/>
              </a:ext>
            </a:extLst>
          </p:cNvPr>
          <p:cNvSpPr>
            <a:spLocks noGrp="1"/>
          </p:cNvSpPr>
          <p:nvPr>
            <p:ph type="body" sz="half" idx="2"/>
          </p:nvPr>
        </p:nvSpPr>
        <p:spPr>
          <a:xfrm>
            <a:off x="1115568" y="2871553"/>
            <a:ext cx="4082833" cy="2872401"/>
          </a:xfrm>
        </p:spPr>
        <p:txBody>
          <a:bodyPr vert="horz" lIns="91440" tIns="45720" rIns="91440" bIns="45720" rtlCol="0" anchor="t" anchorCtr="1">
            <a:noAutofit/>
          </a:bodyPr>
          <a:lstStyle/>
          <a:p>
            <a:r>
              <a:rPr lang="en-AU" sz="3600" dirty="0"/>
              <a:t>What is the oldest layer?</a:t>
            </a:r>
          </a:p>
          <a:p>
            <a:endParaRPr lang="en-AU" sz="3600" dirty="0"/>
          </a:p>
          <a:p>
            <a:r>
              <a:rPr lang="en-AU" sz="3600" dirty="0"/>
              <a:t>Which habitation is older?</a:t>
            </a:r>
          </a:p>
        </p:txBody>
      </p:sp>
    </p:spTree>
    <p:extLst>
      <p:ext uri="{BB962C8B-B14F-4D97-AF65-F5344CB8AC3E}">
        <p14:creationId xmlns:p14="http://schemas.microsoft.com/office/powerpoint/2010/main" val="14950594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A34EE-9FD0-4E69-A82C-5FAF58536974}"/>
              </a:ext>
            </a:extLst>
          </p:cNvPr>
          <p:cNvSpPr>
            <a:spLocks noGrp="1"/>
          </p:cNvSpPr>
          <p:nvPr>
            <p:ph type="title"/>
          </p:nvPr>
        </p:nvSpPr>
        <p:spPr>
          <a:xfrm>
            <a:off x="850971" y="692820"/>
            <a:ext cx="4486656" cy="1141497"/>
          </a:xfrm>
        </p:spPr>
        <p:txBody>
          <a:bodyPr/>
          <a:lstStyle/>
          <a:p>
            <a:r>
              <a:rPr lang="en-AU"/>
              <a:t>Blender</a:t>
            </a:r>
          </a:p>
        </p:txBody>
      </p:sp>
      <p:pic>
        <p:nvPicPr>
          <p:cNvPr id="5" name="Content Placeholder 4">
            <a:extLst>
              <a:ext uri="{FF2B5EF4-FFF2-40B4-BE49-F238E27FC236}">
                <a16:creationId xmlns:a16="http://schemas.microsoft.com/office/drawing/2014/main" id="{330E841C-A0EC-48F5-B80B-45DC462F7ADD}"/>
              </a:ext>
            </a:extLst>
          </p:cNvPr>
          <p:cNvPicPr>
            <a:picLocks noGrp="1" noChangeAspect="1"/>
          </p:cNvPicPr>
          <p:nvPr>
            <p:ph idx="1"/>
          </p:nvPr>
        </p:nvPicPr>
        <p:blipFill>
          <a:blip r:embed="rId2"/>
          <a:stretch>
            <a:fillRect/>
          </a:stretch>
        </p:blipFill>
        <p:spPr>
          <a:xfrm>
            <a:off x="7816444" y="804863"/>
            <a:ext cx="2655113" cy="5248275"/>
          </a:xfrm>
          <a:prstGeom prst="rect">
            <a:avLst/>
          </a:prstGeom>
        </p:spPr>
      </p:pic>
      <p:sp>
        <p:nvSpPr>
          <p:cNvPr id="4" name="Text Placeholder 3">
            <a:extLst>
              <a:ext uri="{FF2B5EF4-FFF2-40B4-BE49-F238E27FC236}">
                <a16:creationId xmlns:a16="http://schemas.microsoft.com/office/drawing/2014/main" id="{89F951EC-99D8-48E9-B57D-AADA76E5FBE6}"/>
              </a:ext>
            </a:extLst>
          </p:cNvPr>
          <p:cNvSpPr>
            <a:spLocks noGrp="1"/>
          </p:cNvSpPr>
          <p:nvPr>
            <p:ph type="body" sz="half" idx="2"/>
          </p:nvPr>
        </p:nvSpPr>
        <p:spPr/>
        <p:txBody>
          <a:bodyPr>
            <a:normAutofit/>
          </a:bodyPr>
          <a:lstStyle/>
          <a:p>
            <a:r>
              <a:rPr lang="en-AU" sz="3200"/>
              <a:t>What happens if we blend our layers?</a:t>
            </a:r>
          </a:p>
          <a:p>
            <a:endParaRPr lang="en-AU" sz="3200"/>
          </a:p>
          <a:p>
            <a:endParaRPr lang="en-AU" sz="3200"/>
          </a:p>
          <a:p>
            <a:endParaRPr lang="en-AU" sz="3200"/>
          </a:p>
          <a:p>
            <a:endParaRPr lang="en-AU" sz="3200"/>
          </a:p>
          <a:p>
            <a:endParaRPr lang="en-AU" sz="3200"/>
          </a:p>
          <a:p>
            <a:endParaRPr lang="en-AU" sz="3200"/>
          </a:p>
        </p:txBody>
      </p:sp>
    </p:spTree>
    <p:extLst>
      <p:ext uri="{BB962C8B-B14F-4D97-AF65-F5344CB8AC3E}">
        <p14:creationId xmlns:p14="http://schemas.microsoft.com/office/powerpoint/2010/main" val="357320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107E0-DA85-4C82-8858-0F8CE18FF915}"/>
              </a:ext>
            </a:extLst>
          </p:cNvPr>
          <p:cNvSpPr>
            <a:spLocks noGrp="1"/>
          </p:cNvSpPr>
          <p:nvPr>
            <p:ph type="title"/>
          </p:nvPr>
        </p:nvSpPr>
        <p:spPr/>
        <p:txBody>
          <a:bodyPr/>
          <a:lstStyle/>
          <a:p>
            <a:r>
              <a:rPr lang="en-AU"/>
              <a:t>Lesson Objectives</a:t>
            </a:r>
          </a:p>
        </p:txBody>
      </p:sp>
      <p:sp>
        <p:nvSpPr>
          <p:cNvPr id="3" name="Text Placeholder 2">
            <a:extLst>
              <a:ext uri="{FF2B5EF4-FFF2-40B4-BE49-F238E27FC236}">
                <a16:creationId xmlns:a16="http://schemas.microsoft.com/office/drawing/2014/main" id="{5D5F72A9-F5A3-4D6F-84A5-4899AD918671}"/>
              </a:ext>
            </a:extLst>
          </p:cNvPr>
          <p:cNvSpPr>
            <a:spLocks noGrp="1"/>
          </p:cNvSpPr>
          <p:nvPr>
            <p:ph type="body" idx="1"/>
          </p:nvPr>
        </p:nvSpPr>
        <p:spPr/>
        <p:txBody>
          <a:bodyPr/>
          <a:lstStyle/>
          <a:p>
            <a:r>
              <a:rPr lang="en-AU"/>
              <a:t>Learning Intentions	</a:t>
            </a:r>
          </a:p>
        </p:txBody>
      </p:sp>
      <p:sp>
        <p:nvSpPr>
          <p:cNvPr id="4" name="Content Placeholder 3">
            <a:extLst>
              <a:ext uri="{FF2B5EF4-FFF2-40B4-BE49-F238E27FC236}">
                <a16:creationId xmlns:a16="http://schemas.microsoft.com/office/drawing/2014/main" id="{7710C705-E9D6-45BF-8FE4-16C6F43CC8E2}"/>
              </a:ext>
            </a:extLst>
          </p:cNvPr>
          <p:cNvSpPr>
            <a:spLocks noGrp="1"/>
          </p:cNvSpPr>
          <p:nvPr>
            <p:ph sz="half" idx="2"/>
          </p:nvPr>
        </p:nvSpPr>
        <p:spPr/>
        <p:txBody>
          <a:bodyPr/>
          <a:lstStyle/>
          <a:p>
            <a:r>
              <a:rPr lang="en-AU"/>
              <a:t>Understand the concept of Stratigraphy and how it relates to Archaeology</a:t>
            </a:r>
          </a:p>
        </p:txBody>
      </p:sp>
      <p:sp>
        <p:nvSpPr>
          <p:cNvPr id="5" name="Text Placeholder 4">
            <a:extLst>
              <a:ext uri="{FF2B5EF4-FFF2-40B4-BE49-F238E27FC236}">
                <a16:creationId xmlns:a16="http://schemas.microsoft.com/office/drawing/2014/main" id="{D61C7AC5-71C0-4ACC-AA9D-89BC0CE2D388}"/>
              </a:ext>
            </a:extLst>
          </p:cNvPr>
          <p:cNvSpPr>
            <a:spLocks noGrp="1"/>
          </p:cNvSpPr>
          <p:nvPr>
            <p:ph type="body" sz="quarter" idx="3"/>
          </p:nvPr>
        </p:nvSpPr>
        <p:spPr/>
        <p:txBody>
          <a:bodyPr/>
          <a:lstStyle/>
          <a:p>
            <a:r>
              <a:rPr lang="en-AU"/>
              <a:t>Success Criteria</a:t>
            </a:r>
          </a:p>
        </p:txBody>
      </p:sp>
      <p:sp>
        <p:nvSpPr>
          <p:cNvPr id="6" name="Content Placeholder 5">
            <a:extLst>
              <a:ext uri="{FF2B5EF4-FFF2-40B4-BE49-F238E27FC236}">
                <a16:creationId xmlns:a16="http://schemas.microsoft.com/office/drawing/2014/main" id="{EEC09EAC-3059-4DF7-B859-748680609AAC}"/>
              </a:ext>
            </a:extLst>
          </p:cNvPr>
          <p:cNvSpPr>
            <a:spLocks noGrp="1"/>
          </p:cNvSpPr>
          <p:nvPr>
            <p:ph sz="quarter" idx="4"/>
          </p:nvPr>
        </p:nvSpPr>
        <p:spPr/>
        <p:txBody>
          <a:bodyPr/>
          <a:lstStyle/>
          <a:p>
            <a:r>
              <a:rPr lang="en-US"/>
              <a:t>demonstrate how time is recorded in layers </a:t>
            </a:r>
          </a:p>
          <a:p>
            <a:r>
              <a:rPr lang="en-US"/>
              <a:t>define and demonstrate stratigraphy </a:t>
            </a:r>
          </a:p>
          <a:p>
            <a:r>
              <a:rPr lang="en-US"/>
              <a:t>explain how stratigraphy can be destroyed through human intervention</a:t>
            </a:r>
            <a:endParaRPr lang="en-AU"/>
          </a:p>
        </p:txBody>
      </p:sp>
    </p:spTree>
    <p:extLst>
      <p:ext uri="{BB962C8B-B14F-4D97-AF65-F5344CB8AC3E}">
        <p14:creationId xmlns:p14="http://schemas.microsoft.com/office/powerpoint/2010/main" val="38408828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05AF9-54ED-4E7A-A5B8-74236955145A}"/>
              </a:ext>
            </a:extLst>
          </p:cNvPr>
          <p:cNvSpPr>
            <a:spLocks noGrp="1"/>
          </p:cNvSpPr>
          <p:nvPr>
            <p:ph type="title"/>
          </p:nvPr>
        </p:nvSpPr>
        <p:spPr>
          <a:xfrm>
            <a:off x="897434" y="302867"/>
            <a:ext cx="4486656" cy="1141497"/>
          </a:xfrm>
        </p:spPr>
        <p:txBody>
          <a:bodyPr/>
          <a:lstStyle/>
          <a:p>
            <a:r>
              <a:rPr lang="en-AU"/>
              <a:t>Disturbing Archaeological Sites.</a:t>
            </a:r>
          </a:p>
        </p:txBody>
      </p:sp>
      <p:pic>
        <p:nvPicPr>
          <p:cNvPr id="5" name="Content Placeholder 4">
            <a:extLst>
              <a:ext uri="{FF2B5EF4-FFF2-40B4-BE49-F238E27FC236}">
                <a16:creationId xmlns:a16="http://schemas.microsoft.com/office/drawing/2014/main" id="{05DF6678-8076-4DDA-97AF-29C2F13C6F69}"/>
              </a:ext>
            </a:extLst>
          </p:cNvPr>
          <p:cNvPicPr>
            <a:picLocks noGrp="1" noChangeAspect="1"/>
          </p:cNvPicPr>
          <p:nvPr>
            <p:ph idx="1"/>
          </p:nvPr>
        </p:nvPicPr>
        <p:blipFill>
          <a:blip r:embed="rId2"/>
          <a:stretch>
            <a:fillRect/>
          </a:stretch>
        </p:blipFill>
        <p:spPr>
          <a:xfrm>
            <a:off x="6735763" y="1823509"/>
            <a:ext cx="4816475" cy="3210983"/>
          </a:xfrm>
          <a:prstGeom prst="rect">
            <a:avLst/>
          </a:prstGeom>
        </p:spPr>
      </p:pic>
      <p:sp>
        <p:nvSpPr>
          <p:cNvPr id="4" name="Text Placeholder 3">
            <a:extLst>
              <a:ext uri="{FF2B5EF4-FFF2-40B4-BE49-F238E27FC236}">
                <a16:creationId xmlns:a16="http://schemas.microsoft.com/office/drawing/2014/main" id="{AAA99CD7-C760-46AF-9AC6-8860029A0A29}"/>
              </a:ext>
            </a:extLst>
          </p:cNvPr>
          <p:cNvSpPr>
            <a:spLocks noGrp="1"/>
          </p:cNvSpPr>
          <p:nvPr>
            <p:ph type="body" sz="half" idx="2"/>
          </p:nvPr>
        </p:nvSpPr>
        <p:spPr>
          <a:xfrm>
            <a:off x="1254958" y="1524113"/>
            <a:ext cx="3581029" cy="1729402"/>
          </a:xfrm>
        </p:spPr>
        <p:txBody>
          <a:bodyPr vert="horz" lIns="91440" tIns="45720" rIns="91440" bIns="45720" rtlCol="0" anchor="t" anchorCtr="1">
            <a:noAutofit/>
          </a:bodyPr>
          <a:lstStyle/>
          <a:p>
            <a:r>
              <a:rPr lang="en-AU" sz="3800" dirty="0"/>
              <a:t>This is what happens when we disturb a habitation site.</a:t>
            </a:r>
          </a:p>
          <a:p>
            <a:endParaRPr lang="en-AU" sz="3800" dirty="0"/>
          </a:p>
          <a:p>
            <a:endParaRPr lang="en-AU" sz="3800" dirty="0"/>
          </a:p>
          <a:p>
            <a:r>
              <a:rPr lang="en-AU" sz="3800" dirty="0"/>
              <a:t>Plow, Loot or Bulldoze. </a:t>
            </a:r>
          </a:p>
          <a:p>
            <a:endParaRPr lang="en-AU" sz="2800"/>
          </a:p>
          <a:p>
            <a:endParaRPr lang="en-AU" sz="2800"/>
          </a:p>
        </p:txBody>
      </p:sp>
    </p:spTree>
    <p:extLst>
      <p:ext uri="{BB962C8B-B14F-4D97-AF65-F5344CB8AC3E}">
        <p14:creationId xmlns:p14="http://schemas.microsoft.com/office/powerpoint/2010/main" val="22453808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E8E0C-17D4-4458-AEA4-F0D92962BF76}"/>
              </a:ext>
            </a:extLst>
          </p:cNvPr>
          <p:cNvSpPr>
            <a:spLocks noGrp="1"/>
          </p:cNvSpPr>
          <p:nvPr>
            <p:ph type="title"/>
          </p:nvPr>
        </p:nvSpPr>
        <p:spPr>
          <a:xfrm>
            <a:off x="806791" y="353720"/>
            <a:ext cx="4486656" cy="1141497"/>
          </a:xfrm>
        </p:spPr>
        <p:txBody>
          <a:bodyPr/>
          <a:lstStyle/>
          <a:p>
            <a:r>
              <a:rPr lang="en-AU"/>
              <a:t>Full Excavations</a:t>
            </a:r>
          </a:p>
        </p:txBody>
      </p:sp>
      <p:pic>
        <p:nvPicPr>
          <p:cNvPr id="5" name="Content Placeholder 4">
            <a:extLst>
              <a:ext uri="{FF2B5EF4-FFF2-40B4-BE49-F238E27FC236}">
                <a16:creationId xmlns:a16="http://schemas.microsoft.com/office/drawing/2014/main" id="{148B3472-EF35-4B3A-9A3B-7BCCD706BF36}"/>
              </a:ext>
            </a:extLst>
          </p:cNvPr>
          <p:cNvPicPr>
            <a:picLocks noGrp="1" noChangeAspect="1"/>
          </p:cNvPicPr>
          <p:nvPr>
            <p:ph idx="1"/>
          </p:nvPr>
        </p:nvPicPr>
        <p:blipFill>
          <a:blip r:embed="rId2"/>
          <a:stretch>
            <a:fillRect/>
          </a:stretch>
        </p:blipFill>
        <p:spPr>
          <a:xfrm>
            <a:off x="6735763" y="2119471"/>
            <a:ext cx="4816475" cy="2619059"/>
          </a:xfrm>
          <a:prstGeom prst="rect">
            <a:avLst/>
          </a:prstGeom>
        </p:spPr>
      </p:pic>
      <p:sp>
        <p:nvSpPr>
          <p:cNvPr id="4" name="Text Placeholder 3">
            <a:extLst>
              <a:ext uri="{FF2B5EF4-FFF2-40B4-BE49-F238E27FC236}">
                <a16:creationId xmlns:a16="http://schemas.microsoft.com/office/drawing/2014/main" id="{41CFC263-88BD-442B-AF2C-80B8C202DAC9}"/>
              </a:ext>
            </a:extLst>
          </p:cNvPr>
          <p:cNvSpPr>
            <a:spLocks noGrp="1"/>
          </p:cNvSpPr>
          <p:nvPr>
            <p:ph type="body" sz="half" idx="2"/>
          </p:nvPr>
        </p:nvSpPr>
        <p:spPr>
          <a:xfrm>
            <a:off x="986625" y="2121579"/>
            <a:ext cx="4267532" cy="3594497"/>
          </a:xfrm>
        </p:spPr>
        <p:txBody>
          <a:bodyPr>
            <a:normAutofit fontScale="92500"/>
          </a:bodyPr>
          <a:lstStyle/>
          <a:p>
            <a:r>
              <a:rPr lang="en-AU" sz="2400" dirty="0"/>
              <a:t>To fully excavate a site we have to remove each layer one at a time. </a:t>
            </a:r>
          </a:p>
          <a:p>
            <a:endParaRPr lang="en-AU" sz="2400" dirty="0"/>
          </a:p>
          <a:p>
            <a:endParaRPr lang="en-AU" sz="2400" dirty="0"/>
          </a:p>
          <a:p>
            <a:r>
              <a:rPr lang="en-AU" sz="2400" dirty="0"/>
              <a:t>Would you have your sandwich then?</a:t>
            </a:r>
          </a:p>
          <a:p>
            <a:endParaRPr lang="en-AU" sz="2400" dirty="0"/>
          </a:p>
          <a:p>
            <a:r>
              <a:rPr lang="en-AU" sz="2400" dirty="0"/>
              <a:t>Excavation is a destructive process.</a:t>
            </a:r>
          </a:p>
        </p:txBody>
      </p:sp>
    </p:spTree>
    <p:extLst>
      <p:ext uri="{BB962C8B-B14F-4D97-AF65-F5344CB8AC3E}">
        <p14:creationId xmlns:p14="http://schemas.microsoft.com/office/powerpoint/2010/main" val="9492511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F47E20B-1205-4238-A82B-90EF577F3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13567AC-EB9A-47A9-B6EC-B5BDB73B11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04E7B9-A258-4CFF-BBCE-258162EF759A}"/>
              </a:ext>
            </a:extLst>
          </p:cNvPr>
          <p:cNvSpPr>
            <a:spLocks noGrp="1"/>
          </p:cNvSpPr>
          <p:nvPr>
            <p:ph type="title"/>
          </p:nvPr>
        </p:nvSpPr>
        <p:spPr>
          <a:xfrm>
            <a:off x="643468" y="820010"/>
            <a:ext cx="3415288" cy="3212654"/>
          </a:xfrm>
          <a:noFill/>
          <a:ln>
            <a:solidFill>
              <a:schemeClr val="bg1"/>
            </a:solidFill>
          </a:ln>
        </p:spPr>
        <p:txBody>
          <a:bodyPr vert="horz" lIns="274320" tIns="182880" rIns="274320" bIns="182880" rtlCol="0" anchor="ctr" anchorCtr="1">
            <a:normAutofit/>
          </a:bodyPr>
          <a:lstStyle/>
          <a:p>
            <a:r>
              <a:rPr lang="en-US" sz="3200">
                <a:solidFill>
                  <a:schemeClr val="bg1"/>
                </a:solidFill>
              </a:rPr>
              <a:t>You can now EAT your excavation site.</a:t>
            </a:r>
          </a:p>
        </p:txBody>
      </p:sp>
      <p:pic>
        <p:nvPicPr>
          <p:cNvPr id="3" name="Picture 2">
            <a:extLst>
              <a:ext uri="{FF2B5EF4-FFF2-40B4-BE49-F238E27FC236}">
                <a16:creationId xmlns:a16="http://schemas.microsoft.com/office/drawing/2014/main" id="{4E7665EC-2F7F-4A3C-902D-AFAE97D95E90}"/>
              </a:ext>
            </a:extLst>
          </p:cNvPr>
          <p:cNvPicPr>
            <a:picLocks noChangeAspect="1"/>
          </p:cNvPicPr>
          <p:nvPr/>
        </p:nvPicPr>
        <p:blipFill rotWithShape="1">
          <a:blip r:embed="rId2"/>
          <a:srcRect r="19733" b="24050"/>
          <a:stretch/>
        </p:blipFill>
        <p:spPr>
          <a:xfrm>
            <a:off x="5718048" y="643467"/>
            <a:ext cx="5410199" cy="5410199"/>
          </a:xfrm>
          <a:prstGeom prst="rect">
            <a:avLst/>
          </a:prstGeom>
        </p:spPr>
      </p:pic>
    </p:spTree>
    <p:extLst>
      <p:ext uri="{BB962C8B-B14F-4D97-AF65-F5344CB8AC3E}">
        <p14:creationId xmlns:p14="http://schemas.microsoft.com/office/powerpoint/2010/main" val="717589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Colourful macarons in a box">
            <a:extLst>
              <a:ext uri="{FF2B5EF4-FFF2-40B4-BE49-F238E27FC236}">
                <a16:creationId xmlns:a16="http://schemas.microsoft.com/office/drawing/2014/main" id="{4EA475DA-8E01-465E-864A-7585B058CCC1}"/>
              </a:ext>
            </a:extLst>
          </p:cNvPr>
          <p:cNvPicPr>
            <a:picLocks noChangeAspect="1"/>
          </p:cNvPicPr>
          <p:nvPr/>
        </p:nvPicPr>
        <p:blipFill rotWithShape="1">
          <a:blip r:embed="rId2">
            <a:alphaModFix amt="4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C1CA8D78-09EF-414E-88BB-B0AB8E363BB0}"/>
              </a:ext>
            </a:extLst>
          </p:cNvPr>
          <p:cNvSpPr>
            <a:spLocks noGrp="1"/>
          </p:cNvSpPr>
          <p:nvPr>
            <p:ph type="title"/>
          </p:nvPr>
        </p:nvSpPr>
        <p:spPr>
          <a:xfrm>
            <a:off x="1600200" y="2386744"/>
            <a:ext cx="8991600" cy="1645920"/>
          </a:xfrm>
          <a:noFill/>
          <a:ln w="38100" cap="sq">
            <a:solidFill>
              <a:schemeClr val="tx1"/>
            </a:solidFill>
            <a:miter lim="800000"/>
          </a:ln>
        </p:spPr>
        <p:txBody>
          <a:bodyPr vert="horz" lIns="274320" tIns="182880" rIns="274320" bIns="182880" rtlCol="0" anchor="ctr" anchorCtr="1">
            <a:normAutofit/>
          </a:bodyPr>
          <a:lstStyle/>
          <a:p>
            <a:r>
              <a:rPr lang="en-US" sz="3800">
                <a:solidFill>
                  <a:schemeClr val="tx1"/>
                </a:solidFill>
              </a:rPr>
              <a:t>COOKIE EXCAVATION</a:t>
            </a:r>
          </a:p>
        </p:txBody>
      </p:sp>
    </p:spTree>
    <p:extLst>
      <p:ext uri="{BB962C8B-B14F-4D97-AF65-F5344CB8AC3E}">
        <p14:creationId xmlns:p14="http://schemas.microsoft.com/office/powerpoint/2010/main" val="426438980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58D5C-4A66-48CB-A10D-682F7B713607}"/>
              </a:ext>
            </a:extLst>
          </p:cNvPr>
          <p:cNvSpPr>
            <a:spLocks noGrp="1"/>
          </p:cNvSpPr>
          <p:nvPr>
            <p:ph type="title"/>
          </p:nvPr>
        </p:nvSpPr>
        <p:spPr/>
        <p:txBody>
          <a:bodyPr/>
          <a:lstStyle/>
          <a:p>
            <a:r>
              <a:rPr lang="en-AU"/>
              <a:t>Stratigraphy</a:t>
            </a:r>
          </a:p>
        </p:txBody>
      </p:sp>
      <p:sp>
        <p:nvSpPr>
          <p:cNvPr id="3" name="Text Placeholder 2">
            <a:extLst>
              <a:ext uri="{FF2B5EF4-FFF2-40B4-BE49-F238E27FC236}">
                <a16:creationId xmlns:a16="http://schemas.microsoft.com/office/drawing/2014/main" id="{FE131C0D-3D92-4E45-9824-67CB7B371730}"/>
              </a:ext>
            </a:extLst>
          </p:cNvPr>
          <p:cNvSpPr>
            <a:spLocks noGrp="1"/>
          </p:cNvSpPr>
          <p:nvPr>
            <p:ph type="body" idx="1"/>
          </p:nvPr>
        </p:nvSpPr>
        <p:spPr/>
        <p:txBody>
          <a:bodyPr/>
          <a:lstStyle/>
          <a:p>
            <a:r>
              <a:rPr lang="en-AU"/>
              <a:t>What is Stratigraphy?</a:t>
            </a:r>
          </a:p>
        </p:txBody>
      </p:sp>
      <p:sp>
        <p:nvSpPr>
          <p:cNvPr id="4" name="Content Placeholder 3">
            <a:extLst>
              <a:ext uri="{FF2B5EF4-FFF2-40B4-BE49-F238E27FC236}">
                <a16:creationId xmlns:a16="http://schemas.microsoft.com/office/drawing/2014/main" id="{8281CAAC-DCD4-44DA-A79C-B90FD0E1EE1E}"/>
              </a:ext>
            </a:extLst>
          </p:cNvPr>
          <p:cNvSpPr>
            <a:spLocks noGrp="1"/>
          </p:cNvSpPr>
          <p:nvPr>
            <p:ph sz="half" idx="2"/>
          </p:nvPr>
        </p:nvSpPr>
        <p:spPr/>
        <p:txBody>
          <a:bodyPr>
            <a:normAutofit/>
          </a:bodyPr>
          <a:lstStyle/>
          <a:p>
            <a:r>
              <a:rPr lang="en-US"/>
              <a:t>Stratigraphy is defined as the arrangement of materials in layers. As layers are deposited, the oldest is usually on the bottom and the youngest on top. </a:t>
            </a:r>
            <a:endParaRPr lang="en-AU"/>
          </a:p>
        </p:txBody>
      </p:sp>
      <p:sp>
        <p:nvSpPr>
          <p:cNvPr id="5" name="Text Placeholder 4">
            <a:extLst>
              <a:ext uri="{FF2B5EF4-FFF2-40B4-BE49-F238E27FC236}">
                <a16:creationId xmlns:a16="http://schemas.microsoft.com/office/drawing/2014/main" id="{AC2F56B6-1FAA-44AA-8A15-CE9BF5A00B36}"/>
              </a:ext>
            </a:extLst>
          </p:cNvPr>
          <p:cNvSpPr>
            <a:spLocks noGrp="1"/>
          </p:cNvSpPr>
          <p:nvPr>
            <p:ph type="body" sz="quarter" idx="3"/>
          </p:nvPr>
        </p:nvSpPr>
        <p:spPr/>
        <p:txBody>
          <a:bodyPr/>
          <a:lstStyle/>
          <a:p>
            <a:r>
              <a:rPr lang="en-AU"/>
              <a:t>How does it relate to Archaeology?</a:t>
            </a:r>
          </a:p>
        </p:txBody>
      </p:sp>
      <p:sp>
        <p:nvSpPr>
          <p:cNvPr id="6" name="Content Placeholder 5">
            <a:extLst>
              <a:ext uri="{FF2B5EF4-FFF2-40B4-BE49-F238E27FC236}">
                <a16:creationId xmlns:a16="http://schemas.microsoft.com/office/drawing/2014/main" id="{5E5EE220-8C79-411A-AB05-2EAB4C6670FB}"/>
              </a:ext>
            </a:extLst>
          </p:cNvPr>
          <p:cNvSpPr>
            <a:spLocks noGrp="1"/>
          </p:cNvSpPr>
          <p:nvPr>
            <p:ph sz="quarter" idx="4"/>
          </p:nvPr>
        </p:nvSpPr>
        <p:spPr/>
        <p:txBody>
          <a:bodyPr>
            <a:normAutofit/>
          </a:bodyPr>
          <a:lstStyle/>
          <a:p>
            <a:r>
              <a:rPr lang="en-US"/>
              <a:t>By examining the materials found in these layers and their relationships to each other, archaeologists can determine what artifacts are older or younger than others.</a:t>
            </a:r>
            <a:endParaRPr lang="en-AU"/>
          </a:p>
        </p:txBody>
      </p:sp>
      <p:pic>
        <p:nvPicPr>
          <p:cNvPr id="7" name="Picture 6">
            <a:extLst>
              <a:ext uri="{FF2B5EF4-FFF2-40B4-BE49-F238E27FC236}">
                <a16:creationId xmlns:a16="http://schemas.microsoft.com/office/drawing/2014/main" id="{3D7803C3-A5B5-44FD-B096-CF8F4FCD00DF}"/>
              </a:ext>
            </a:extLst>
          </p:cNvPr>
          <p:cNvPicPr>
            <a:picLocks noChangeAspect="1"/>
          </p:cNvPicPr>
          <p:nvPr/>
        </p:nvPicPr>
        <p:blipFill rotWithShape="1">
          <a:blip r:embed="rId2"/>
          <a:srcRect l="3018" t="14673" r="4414" b="9726"/>
          <a:stretch/>
        </p:blipFill>
        <p:spPr>
          <a:xfrm>
            <a:off x="4013521" y="3853203"/>
            <a:ext cx="4317357" cy="2647268"/>
          </a:xfrm>
          <a:prstGeom prst="rect">
            <a:avLst/>
          </a:prstGeom>
        </p:spPr>
      </p:pic>
    </p:spTree>
    <p:extLst>
      <p:ext uri="{BB962C8B-B14F-4D97-AF65-F5344CB8AC3E}">
        <p14:creationId xmlns:p14="http://schemas.microsoft.com/office/powerpoint/2010/main" val="3152404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76FDD-0F53-76C4-15A8-764044990E7A}"/>
              </a:ext>
            </a:extLst>
          </p:cNvPr>
          <p:cNvSpPr>
            <a:spLocks noGrp="1"/>
          </p:cNvSpPr>
          <p:nvPr>
            <p:ph type="title"/>
          </p:nvPr>
        </p:nvSpPr>
        <p:spPr/>
        <p:txBody>
          <a:bodyPr/>
          <a:lstStyle/>
          <a:p>
            <a:r>
              <a:rPr lang="en-GB" dirty="0"/>
              <a:t>Law of superposition</a:t>
            </a:r>
          </a:p>
        </p:txBody>
      </p:sp>
      <p:sp>
        <p:nvSpPr>
          <p:cNvPr id="3" name="Text Placeholder 2">
            <a:extLst>
              <a:ext uri="{FF2B5EF4-FFF2-40B4-BE49-F238E27FC236}">
                <a16:creationId xmlns:a16="http://schemas.microsoft.com/office/drawing/2014/main" id="{C6E0CE26-80E4-AAAB-FF05-F3B7D584031F}"/>
              </a:ext>
            </a:extLst>
          </p:cNvPr>
          <p:cNvSpPr>
            <a:spLocks noGrp="1"/>
          </p:cNvSpPr>
          <p:nvPr>
            <p:ph type="body" idx="1"/>
          </p:nvPr>
        </p:nvSpPr>
        <p:spPr/>
        <p:txBody>
          <a:bodyPr/>
          <a:lstStyle/>
          <a:p>
            <a:r>
              <a:rPr lang="en-GB" dirty="0"/>
              <a:t>The Law</a:t>
            </a:r>
          </a:p>
        </p:txBody>
      </p:sp>
      <p:sp>
        <p:nvSpPr>
          <p:cNvPr id="4" name="Content Placeholder 3">
            <a:extLst>
              <a:ext uri="{FF2B5EF4-FFF2-40B4-BE49-F238E27FC236}">
                <a16:creationId xmlns:a16="http://schemas.microsoft.com/office/drawing/2014/main" id="{C861FAAF-4C23-6C6C-A7F7-C49B73B9FB8C}"/>
              </a:ext>
            </a:extLst>
          </p:cNvPr>
          <p:cNvSpPr>
            <a:spLocks noGrp="1"/>
          </p:cNvSpPr>
          <p:nvPr>
            <p:ph sz="half" idx="2"/>
          </p:nvPr>
        </p:nvSpPr>
        <p:spPr/>
        <p:txBody>
          <a:bodyPr vert="horz" lIns="91440" tIns="45720" rIns="91440" bIns="45720" rtlCol="0" anchor="t">
            <a:normAutofit/>
          </a:bodyPr>
          <a:lstStyle/>
          <a:p>
            <a:r>
              <a:rPr lang="en-GB" sz="2800" dirty="0">
                <a:ea typeface="+mn-lt"/>
                <a:cs typeface="+mn-lt"/>
              </a:rPr>
              <a:t>This principle states that layers of rock are superimposed, or laid down one on top of another. The oldest rock strata will be on the bottom and the youngest at the top.</a:t>
            </a:r>
            <a:endParaRPr lang="en-GB" sz="2000" dirty="0"/>
          </a:p>
        </p:txBody>
      </p:sp>
      <p:pic>
        <p:nvPicPr>
          <p:cNvPr id="7" name="Picture 7" descr="A picture containing timeline&#10;&#10;Description automatically generated">
            <a:extLst>
              <a:ext uri="{FF2B5EF4-FFF2-40B4-BE49-F238E27FC236}">
                <a16:creationId xmlns:a16="http://schemas.microsoft.com/office/drawing/2014/main" id="{DA30F05D-5451-CDED-B1C0-708F7665ADBD}"/>
              </a:ext>
            </a:extLst>
          </p:cNvPr>
          <p:cNvPicPr>
            <a:picLocks noGrp="1" noChangeAspect="1"/>
          </p:cNvPicPr>
          <p:nvPr>
            <p:ph sz="quarter" idx="4"/>
          </p:nvPr>
        </p:nvPicPr>
        <p:blipFill>
          <a:blip r:embed="rId2"/>
          <a:stretch>
            <a:fillRect/>
          </a:stretch>
        </p:blipFill>
        <p:spPr>
          <a:xfrm>
            <a:off x="6682581" y="2508230"/>
            <a:ext cx="4227473" cy="3232227"/>
          </a:xfrm>
        </p:spPr>
      </p:pic>
    </p:spTree>
    <p:extLst>
      <p:ext uri="{BB962C8B-B14F-4D97-AF65-F5344CB8AC3E}">
        <p14:creationId xmlns:p14="http://schemas.microsoft.com/office/powerpoint/2010/main" val="3441656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FF8A87A-5C6F-45EC-992F-2BFDA560AF77}"/>
              </a:ext>
            </a:extLst>
          </p:cNvPr>
          <p:cNvSpPr>
            <a:spLocks noGrp="1"/>
          </p:cNvSpPr>
          <p:nvPr>
            <p:ph type="body" idx="1"/>
          </p:nvPr>
        </p:nvSpPr>
        <p:spPr>
          <a:xfrm>
            <a:off x="2695193" y="5704731"/>
            <a:ext cx="7513677" cy="1066459"/>
          </a:xfrm>
        </p:spPr>
        <p:txBody>
          <a:bodyPr vert="horz" lIns="91440" tIns="45720" rIns="91440" bIns="45720" rtlCol="0">
            <a:normAutofit fontScale="92500" lnSpcReduction="20000"/>
          </a:bodyPr>
          <a:lstStyle/>
          <a:p>
            <a:pPr algn="ctr">
              <a:lnSpc>
                <a:spcPct val="90000"/>
              </a:lnSpc>
            </a:pPr>
            <a:r>
              <a:rPr lang="en-US" sz="2600">
                <a:solidFill>
                  <a:schemeClr val="tx1">
                    <a:lumMod val="75000"/>
                    <a:lumOff val="25000"/>
                  </a:schemeClr>
                </a:solidFill>
              </a:rPr>
              <a:t>Do NOT eat yours or other materials until instructed to do so. </a:t>
            </a:r>
          </a:p>
          <a:p>
            <a:pPr algn="ctr">
              <a:lnSpc>
                <a:spcPct val="90000"/>
              </a:lnSpc>
            </a:pPr>
            <a:r>
              <a:rPr lang="en-US" sz="2600">
                <a:solidFill>
                  <a:schemeClr val="tx1">
                    <a:lumMod val="75000"/>
                    <a:lumOff val="25000"/>
                  </a:schemeClr>
                </a:solidFill>
              </a:rPr>
              <a:t>Work at a reasonable volume and LISTEN</a:t>
            </a:r>
          </a:p>
          <a:p>
            <a:pPr algn="ctr">
              <a:lnSpc>
                <a:spcPct val="90000"/>
              </a:lnSpc>
            </a:pPr>
            <a:endParaRPr lang="en-US" sz="1000">
              <a:solidFill>
                <a:schemeClr val="tx1">
                  <a:lumMod val="75000"/>
                  <a:lumOff val="25000"/>
                </a:schemeClr>
              </a:solidFill>
            </a:endParaRPr>
          </a:p>
        </p:txBody>
      </p:sp>
      <p:pic>
        <p:nvPicPr>
          <p:cNvPr id="4" name="Picture 3">
            <a:extLst>
              <a:ext uri="{FF2B5EF4-FFF2-40B4-BE49-F238E27FC236}">
                <a16:creationId xmlns:a16="http://schemas.microsoft.com/office/drawing/2014/main" id="{CEA2F7DF-667C-4F01-B745-58EA41B6B739}"/>
              </a:ext>
            </a:extLst>
          </p:cNvPr>
          <p:cNvPicPr>
            <a:picLocks noChangeAspect="1"/>
          </p:cNvPicPr>
          <p:nvPr/>
        </p:nvPicPr>
        <p:blipFill rotWithShape="1">
          <a:blip r:embed="rId2"/>
          <a:srcRect t="7490" r="-3" b="14369"/>
          <a:stretch/>
        </p:blipFill>
        <p:spPr>
          <a:xfrm>
            <a:off x="-1" y="10"/>
            <a:ext cx="7501389" cy="4571990"/>
          </a:xfrm>
          <a:prstGeom prst="rect">
            <a:avLst/>
          </a:prstGeom>
        </p:spPr>
      </p:pic>
      <p:pic>
        <p:nvPicPr>
          <p:cNvPr id="5" name="Picture 4">
            <a:extLst>
              <a:ext uri="{FF2B5EF4-FFF2-40B4-BE49-F238E27FC236}">
                <a16:creationId xmlns:a16="http://schemas.microsoft.com/office/drawing/2014/main" id="{DB8F7879-F375-4F7F-826A-967FD6A5BBC2}"/>
              </a:ext>
            </a:extLst>
          </p:cNvPr>
          <p:cNvPicPr>
            <a:picLocks noChangeAspect="1"/>
          </p:cNvPicPr>
          <p:nvPr/>
        </p:nvPicPr>
        <p:blipFill rotWithShape="1">
          <a:blip r:embed="rId3"/>
          <a:srcRect t="1266" r="4" b="1267"/>
          <a:stretch/>
        </p:blipFill>
        <p:spPr>
          <a:xfrm>
            <a:off x="7501388" y="10"/>
            <a:ext cx="4690612" cy="4571990"/>
          </a:xfrm>
          <a:prstGeom prst="rect">
            <a:avLst/>
          </a:prstGeom>
        </p:spPr>
      </p:pic>
      <p:sp>
        <p:nvSpPr>
          <p:cNvPr id="2" name="Title 1">
            <a:extLst>
              <a:ext uri="{FF2B5EF4-FFF2-40B4-BE49-F238E27FC236}">
                <a16:creationId xmlns:a16="http://schemas.microsoft.com/office/drawing/2014/main" id="{3370BB87-4555-47AC-97A3-825DBADA577D}"/>
              </a:ext>
            </a:extLst>
          </p:cNvPr>
          <p:cNvSpPr>
            <a:spLocks noGrp="1"/>
          </p:cNvSpPr>
          <p:nvPr>
            <p:ph type="title"/>
          </p:nvPr>
        </p:nvSpPr>
        <p:spPr>
          <a:xfrm>
            <a:off x="1600200" y="3753529"/>
            <a:ext cx="8991600" cy="1645759"/>
          </a:xfrm>
        </p:spPr>
        <p:txBody>
          <a:bodyPr vert="horz" lIns="274320" tIns="182880" rIns="274320" bIns="182880" rtlCol="0" anchor="ctr" anchorCtr="1">
            <a:normAutofit/>
          </a:bodyPr>
          <a:lstStyle/>
          <a:p>
            <a:r>
              <a:rPr lang="en-US"/>
              <a:t>Two Instructions for this Lesson</a:t>
            </a:r>
          </a:p>
        </p:txBody>
      </p:sp>
    </p:spTree>
    <p:extLst>
      <p:ext uri="{BB962C8B-B14F-4D97-AF65-F5344CB8AC3E}">
        <p14:creationId xmlns:p14="http://schemas.microsoft.com/office/powerpoint/2010/main" val="2092908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Rectangle 9">
            <a:extLst>
              <a:ext uri="{FF2B5EF4-FFF2-40B4-BE49-F238E27FC236}">
                <a16:creationId xmlns:a16="http://schemas.microsoft.com/office/drawing/2014/main" id="{8DCA398B-8CB4-4C0C-89C6-A8AB6F78D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72915"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5211AA-ABC0-4B24-8222-7518374C2692}"/>
              </a:ext>
            </a:extLst>
          </p:cNvPr>
          <p:cNvSpPr>
            <a:spLocks noGrp="1"/>
          </p:cNvSpPr>
          <p:nvPr>
            <p:ph type="title"/>
          </p:nvPr>
        </p:nvSpPr>
        <p:spPr>
          <a:xfrm>
            <a:off x="793891" y="362390"/>
            <a:ext cx="4475892" cy="1188720"/>
          </a:xfrm>
          <a:solidFill>
            <a:srgbClr val="FFFFFF"/>
          </a:solidFill>
          <a:ln>
            <a:solidFill>
              <a:srgbClr val="404040"/>
            </a:solidFill>
          </a:ln>
        </p:spPr>
        <p:txBody>
          <a:bodyPr vert="horz" lIns="182880" tIns="182880" rIns="182880" bIns="182880" rtlCol="0" anchor="ctr">
            <a:normAutofit/>
          </a:bodyPr>
          <a:lstStyle/>
          <a:p>
            <a:r>
              <a:rPr lang="en-US" sz="2800"/>
              <a:t>Equipment</a:t>
            </a:r>
          </a:p>
        </p:txBody>
      </p:sp>
      <p:sp>
        <p:nvSpPr>
          <p:cNvPr id="4" name="Text Placeholder 3">
            <a:extLst>
              <a:ext uri="{FF2B5EF4-FFF2-40B4-BE49-F238E27FC236}">
                <a16:creationId xmlns:a16="http://schemas.microsoft.com/office/drawing/2014/main" id="{E2896C4D-E215-4FEA-A59C-3CE18EFCC0A9}"/>
              </a:ext>
            </a:extLst>
          </p:cNvPr>
          <p:cNvSpPr>
            <a:spLocks noGrp="1"/>
          </p:cNvSpPr>
          <p:nvPr>
            <p:ph type="body" sz="half" idx="2"/>
          </p:nvPr>
        </p:nvSpPr>
        <p:spPr>
          <a:xfrm>
            <a:off x="804672" y="1913503"/>
            <a:ext cx="4475892" cy="3987748"/>
          </a:xfrm>
        </p:spPr>
        <p:txBody>
          <a:bodyPr vert="horz" lIns="91440" tIns="45720" rIns="91440" bIns="45720" rtlCol="0">
            <a:normAutofit/>
          </a:bodyPr>
          <a:lstStyle/>
          <a:p>
            <a:pPr indent="-228600" algn="l">
              <a:lnSpc>
                <a:spcPct val="90000"/>
              </a:lnSpc>
              <a:buFont typeface="Arial" panose="020B0604020202020204" pitchFamily="34" charset="0"/>
              <a:buChar char="•"/>
            </a:pPr>
            <a:r>
              <a:rPr lang="en-US" sz="2000"/>
              <a:t>3 slices of Bread</a:t>
            </a:r>
          </a:p>
          <a:p>
            <a:pPr indent="-228600" algn="l">
              <a:lnSpc>
                <a:spcPct val="90000"/>
              </a:lnSpc>
              <a:buFont typeface="Arial" panose="020B0604020202020204" pitchFamily="34" charset="0"/>
              <a:buChar char="•"/>
            </a:pPr>
            <a:r>
              <a:rPr lang="en-US" sz="2000"/>
              <a:t>3 spoons of Jam</a:t>
            </a:r>
          </a:p>
          <a:p>
            <a:pPr indent="-228600" algn="l">
              <a:lnSpc>
                <a:spcPct val="90000"/>
              </a:lnSpc>
              <a:buFont typeface="Arial" panose="020B0604020202020204" pitchFamily="34" charset="0"/>
              <a:buChar char="•"/>
            </a:pPr>
            <a:r>
              <a:rPr lang="en-US" sz="2000"/>
              <a:t>2 spoons of Peanut Butter</a:t>
            </a:r>
          </a:p>
          <a:p>
            <a:pPr indent="-228600" algn="l">
              <a:lnSpc>
                <a:spcPct val="90000"/>
              </a:lnSpc>
              <a:buFont typeface="Arial" panose="020B0604020202020204" pitchFamily="34" charset="0"/>
              <a:buChar char="•"/>
            </a:pPr>
            <a:r>
              <a:rPr lang="en-US" sz="2000"/>
              <a:t>White Choc Chips</a:t>
            </a:r>
          </a:p>
          <a:p>
            <a:pPr indent="-228600" algn="l">
              <a:lnSpc>
                <a:spcPct val="90000"/>
              </a:lnSpc>
              <a:buFont typeface="Arial" panose="020B0604020202020204" pitchFamily="34" charset="0"/>
              <a:buChar char="•"/>
            </a:pPr>
            <a:r>
              <a:rPr lang="en-US" sz="2000"/>
              <a:t>Milk Choc Chips</a:t>
            </a:r>
          </a:p>
          <a:p>
            <a:pPr indent="-228600" algn="l">
              <a:lnSpc>
                <a:spcPct val="90000"/>
              </a:lnSpc>
              <a:buFont typeface="Arial" panose="020B0604020202020204" pitchFamily="34" charset="0"/>
              <a:buChar char="•"/>
            </a:pPr>
            <a:r>
              <a:rPr lang="en-US" sz="2000"/>
              <a:t>Sprinkles</a:t>
            </a:r>
          </a:p>
          <a:p>
            <a:pPr indent="-228600" algn="l">
              <a:lnSpc>
                <a:spcPct val="90000"/>
              </a:lnSpc>
              <a:buFont typeface="Arial" panose="020B0604020202020204" pitchFamily="34" charset="0"/>
              <a:buChar char="•"/>
            </a:pPr>
            <a:r>
              <a:rPr lang="en-US" sz="2000"/>
              <a:t>Paper Plate </a:t>
            </a:r>
          </a:p>
          <a:p>
            <a:pPr indent="-228600" algn="l">
              <a:lnSpc>
                <a:spcPct val="90000"/>
              </a:lnSpc>
              <a:buFont typeface="Arial" panose="020B0604020202020204" pitchFamily="34" charset="0"/>
              <a:buChar char="•"/>
            </a:pPr>
            <a:r>
              <a:rPr lang="en-US" sz="2000"/>
              <a:t>Napkin</a:t>
            </a:r>
          </a:p>
          <a:p>
            <a:pPr indent="-228600" algn="l">
              <a:lnSpc>
                <a:spcPct val="90000"/>
              </a:lnSpc>
              <a:buFont typeface="Arial" panose="020B0604020202020204" pitchFamily="34" charset="0"/>
              <a:buChar char="•"/>
            </a:pPr>
            <a:r>
              <a:rPr lang="en-US" sz="2000"/>
              <a:t>Knife</a:t>
            </a:r>
          </a:p>
          <a:p>
            <a:pPr indent="-228600" algn="l">
              <a:lnSpc>
                <a:spcPct val="90000"/>
              </a:lnSpc>
              <a:buFont typeface="Arial" panose="020B0604020202020204" pitchFamily="34" charset="0"/>
              <a:buChar char="•"/>
            </a:pPr>
            <a:r>
              <a:rPr lang="en-US" sz="2000"/>
              <a:t>Straw</a:t>
            </a:r>
          </a:p>
        </p:txBody>
      </p:sp>
      <p:sp>
        <p:nvSpPr>
          <p:cNvPr id="16" name="Rectangle 11">
            <a:extLst>
              <a:ext uri="{FF2B5EF4-FFF2-40B4-BE49-F238E27FC236}">
                <a16:creationId xmlns:a16="http://schemas.microsoft.com/office/drawing/2014/main" id="{9E8345C6-0280-4226-BD83-7333BA6C3A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032" y="640080"/>
            <a:ext cx="4818888"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3">
            <a:extLst>
              <a:ext uri="{FF2B5EF4-FFF2-40B4-BE49-F238E27FC236}">
                <a16:creationId xmlns:a16="http://schemas.microsoft.com/office/drawing/2014/main" id="{99823778-D290-4538-B146-1F73C3755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843" y="806357"/>
            <a:ext cx="4511266"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4">
            <a:extLst>
              <a:ext uri="{FF2B5EF4-FFF2-40B4-BE49-F238E27FC236}">
                <a16:creationId xmlns:a16="http://schemas.microsoft.com/office/drawing/2014/main" id="{2D89105E-0FBA-47E8-BA6C-FFB95414E18E}"/>
              </a:ext>
            </a:extLst>
          </p:cNvPr>
          <p:cNvPicPr>
            <a:picLocks noGrp="1" noChangeAspect="1"/>
          </p:cNvPicPr>
          <p:nvPr>
            <p:ph type="pic" idx="1"/>
          </p:nvPr>
        </p:nvPicPr>
        <p:blipFill rotWithShape="1">
          <a:blip r:embed="rId2"/>
          <a:srcRect l="1883" r="9953" b="-1"/>
          <a:stretch/>
        </p:blipFill>
        <p:spPr>
          <a:xfrm>
            <a:off x="7208520" y="1126397"/>
            <a:ext cx="3867912" cy="4288536"/>
          </a:xfrm>
          <a:prstGeom prst="rect">
            <a:avLst/>
          </a:prstGeom>
          <a:ln w="31750">
            <a:noFill/>
          </a:ln>
        </p:spPr>
      </p:pic>
    </p:spTree>
    <p:extLst>
      <p:ext uri="{BB962C8B-B14F-4D97-AF65-F5344CB8AC3E}">
        <p14:creationId xmlns:p14="http://schemas.microsoft.com/office/powerpoint/2010/main" val="37079952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3739E-A21A-4968-AB12-90BB271134CB}"/>
              </a:ext>
            </a:extLst>
          </p:cNvPr>
          <p:cNvSpPr>
            <a:spLocks noGrp="1"/>
          </p:cNvSpPr>
          <p:nvPr>
            <p:ph type="title"/>
          </p:nvPr>
        </p:nvSpPr>
        <p:spPr>
          <a:xfrm>
            <a:off x="769620" y="1114046"/>
            <a:ext cx="4486656" cy="1141497"/>
          </a:xfrm>
        </p:spPr>
        <p:txBody>
          <a:bodyPr/>
          <a:lstStyle/>
          <a:p>
            <a:r>
              <a:rPr lang="en-AU"/>
              <a:t>Stage 1</a:t>
            </a:r>
          </a:p>
        </p:txBody>
      </p:sp>
      <p:pic>
        <p:nvPicPr>
          <p:cNvPr id="5" name="Content Placeholder 4">
            <a:extLst>
              <a:ext uri="{FF2B5EF4-FFF2-40B4-BE49-F238E27FC236}">
                <a16:creationId xmlns:a16="http://schemas.microsoft.com/office/drawing/2014/main" id="{C5F8BF54-35CA-4338-B5DC-BE72477DCB5E}"/>
              </a:ext>
            </a:extLst>
          </p:cNvPr>
          <p:cNvPicPr>
            <a:picLocks noGrp="1" noChangeAspect="1"/>
          </p:cNvPicPr>
          <p:nvPr>
            <p:ph idx="1"/>
          </p:nvPr>
        </p:nvPicPr>
        <p:blipFill rotWithShape="1">
          <a:blip r:embed="rId2"/>
          <a:srcRect b="7577"/>
          <a:stretch/>
        </p:blipFill>
        <p:spPr>
          <a:xfrm>
            <a:off x="6629334" y="1705810"/>
            <a:ext cx="5193844" cy="3446379"/>
          </a:xfrm>
          <a:prstGeom prst="rect">
            <a:avLst/>
          </a:prstGeom>
        </p:spPr>
      </p:pic>
      <p:sp>
        <p:nvSpPr>
          <p:cNvPr id="4" name="Text Placeholder 3">
            <a:extLst>
              <a:ext uri="{FF2B5EF4-FFF2-40B4-BE49-F238E27FC236}">
                <a16:creationId xmlns:a16="http://schemas.microsoft.com/office/drawing/2014/main" id="{3B2AD1CE-28DA-4494-B313-2FC4C4FC0F79}"/>
              </a:ext>
            </a:extLst>
          </p:cNvPr>
          <p:cNvSpPr>
            <a:spLocks noGrp="1"/>
          </p:cNvSpPr>
          <p:nvPr>
            <p:ph type="body" sz="half" idx="2"/>
          </p:nvPr>
        </p:nvSpPr>
        <p:spPr>
          <a:xfrm>
            <a:off x="1030147" y="2766349"/>
            <a:ext cx="3880181" cy="2977605"/>
          </a:xfrm>
        </p:spPr>
        <p:txBody>
          <a:bodyPr>
            <a:normAutofit lnSpcReduction="10000"/>
          </a:bodyPr>
          <a:lstStyle/>
          <a:p>
            <a:r>
              <a:rPr lang="en-AU" sz="2400"/>
              <a:t>Here we have a field located in Texas, Near a River</a:t>
            </a:r>
          </a:p>
          <a:p>
            <a:endParaRPr lang="en-AU" sz="2400"/>
          </a:p>
          <a:p>
            <a:endParaRPr lang="en-AU" sz="2400"/>
          </a:p>
          <a:p>
            <a:endParaRPr lang="en-AU" sz="2400"/>
          </a:p>
          <a:p>
            <a:r>
              <a:rPr lang="en-AU" sz="2400" i="1"/>
              <a:t>Lay down your first slice of bread</a:t>
            </a:r>
          </a:p>
        </p:txBody>
      </p:sp>
    </p:spTree>
    <p:extLst>
      <p:ext uri="{BB962C8B-B14F-4D97-AF65-F5344CB8AC3E}">
        <p14:creationId xmlns:p14="http://schemas.microsoft.com/office/powerpoint/2010/main" val="36076436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DF8A9-21AB-47D5-A346-A6BC08484189}"/>
              </a:ext>
            </a:extLst>
          </p:cNvPr>
          <p:cNvSpPr>
            <a:spLocks noGrp="1"/>
          </p:cNvSpPr>
          <p:nvPr>
            <p:ph type="title"/>
          </p:nvPr>
        </p:nvSpPr>
        <p:spPr>
          <a:xfrm>
            <a:off x="769620" y="804672"/>
            <a:ext cx="4486656" cy="1141497"/>
          </a:xfrm>
        </p:spPr>
        <p:txBody>
          <a:bodyPr/>
          <a:lstStyle/>
          <a:p>
            <a:r>
              <a:rPr lang="en-AU"/>
              <a:t>Stage 2</a:t>
            </a:r>
          </a:p>
        </p:txBody>
      </p:sp>
      <p:pic>
        <p:nvPicPr>
          <p:cNvPr id="5" name="Content Placeholder 4">
            <a:extLst>
              <a:ext uri="{FF2B5EF4-FFF2-40B4-BE49-F238E27FC236}">
                <a16:creationId xmlns:a16="http://schemas.microsoft.com/office/drawing/2014/main" id="{12DFB43C-0720-4662-AA67-E264CE0BD355}"/>
              </a:ext>
            </a:extLst>
          </p:cNvPr>
          <p:cNvPicPr>
            <a:picLocks noGrp="1" noChangeAspect="1"/>
          </p:cNvPicPr>
          <p:nvPr>
            <p:ph idx="1"/>
          </p:nvPr>
        </p:nvPicPr>
        <p:blipFill>
          <a:blip r:embed="rId2"/>
          <a:stretch>
            <a:fillRect/>
          </a:stretch>
        </p:blipFill>
        <p:spPr>
          <a:xfrm>
            <a:off x="6480720" y="2222340"/>
            <a:ext cx="5418759" cy="2130249"/>
          </a:xfrm>
          <a:prstGeom prst="rect">
            <a:avLst/>
          </a:prstGeom>
        </p:spPr>
      </p:pic>
      <p:sp>
        <p:nvSpPr>
          <p:cNvPr id="4" name="Text Placeholder 3">
            <a:extLst>
              <a:ext uri="{FF2B5EF4-FFF2-40B4-BE49-F238E27FC236}">
                <a16:creationId xmlns:a16="http://schemas.microsoft.com/office/drawing/2014/main" id="{0BBDE874-F0D9-46BA-A697-E73A6184D5A8}"/>
              </a:ext>
            </a:extLst>
          </p:cNvPr>
          <p:cNvSpPr>
            <a:spLocks noGrp="1"/>
          </p:cNvSpPr>
          <p:nvPr>
            <p:ph type="body" sz="half" idx="2"/>
          </p:nvPr>
        </p:nvSpPr>
        <p:spPr>
          <a:xfrm>
            <a:off x="1006997" y="2372810"/>
            <a:ext cx="3903331" cy="3371144"/>
          </a:xfrm>
        </p:spPr>
        <p:txBody>
          <a:bodyPr>
            <a:normAutofit/>
          </a:bodyPr>
          <a:lstStyle/>
          <a:p>
            <a:r>
              <a:rPr lang="en-AU" sz="2400"/>
              <a:t>The river floods, covering the field. </a:t>
            </a:r>
          </a:p>
          <a:p>
            <a:endParaRPr lang="en-AU" sz="2400"/>
          </a:p>
          <a:p>
            <a:endParaRPr lang="en-AU" sz="2400"/>
          </a:p>
          <a:p>
            <a:r>
              <a:rPr lang="en-AU" sz="2400" i="1"/>
              <a:t>Spread a layer of Peanut Butter</a:t>
            </a:r>
          </a:p>
          <a:p>
            <a:endParaRPr lang="en-AU" sz="2400"/>
          </a:p>
          <a:p>
            <a:endParaRPr lang="en-AU" sz="2400"/>
          </a:p>
        </p:txBody>
      </p:sp>
    </p:spTree>
    <p:extLst>
      <p:ext uri="{BB962C8B-B14F-4D97-AF65-F5344CB8AC3E}">
        <p14:creationId xmlns:p14="http://schemas.microsoft.com/office/powerpoint/2010/main" val="1144758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6B406-39E1-467F-8270-68B928D04859}"/>
              </a:ext>
            </a:extLst>
          </p:cNvPr>
          <p:cNvSpPr>
            <a:spLocks noGrp="1"/>
          </p:cNvSpPr>
          <p:nvPr>
            <p:ph type="title"/>
          </p:nvPr>
        </p:nvSpPr>
        <p:spPr>
          <a:xfrm>
            <a:off x="769620" y="543297"/>
            <a:ext cx="4486656" cy="1141497"/>
          </a:xfrm>
        </p:spPr>
        <p:txBody>
          <a:bodyPr/>
          <a:lstStyle/>
          <a:p>
            <a:r>
              <a:rPr lang="en-AU"/>
              <a:t>Stage 3</a:t>
            </a:r>
          </a:p>
        </p:txBody>
      </p:sp>
      <p:pic>
        <p:nvPicPr>
          <p:cNvPr id="5" name="Content Placeholder 4">
            <a:extLst>
              <a:ext uri="{FF2B5EF4-FFF2-40B4-BE49-F238E27FC236}">
                <a16:creationId xmlns:a16="http://schemas.microsoft.com/office/drawing/2014/main" id="{F0BA2FBA-19F6-4328-B28E-D461255E037B}"/>
              </a:ext>
            </a:extLst>
          </p:cNvPr>
          <p:cNvPicPr>
            <a:picLocks noGrp="1" noChangeAspect="1"/>
          </p:cNvPicPr>
          <p:nvPr>
            <p:ph idx="1"/>
          </p:nvPr>
        </p:nvPicPr>
        <p:blipFill>
          <a:blip r:embed="rId2"/>
          <a:stretch>
            <a:fillRect/>
          </a:stretch>
        </p:blipFill>
        <p:spPr>
          <a:xfrm>
            <a:off x="6953250" y="2114550"/>
            <a:ext cx="4381500" cy="2628900"/>
          </a:xfrm>
          <a:prstGeom prst="rect">
            <a:avLst/>
          </a:prstGeom>
        </p:spPr>
      </p:pic>
      <p:sp>
        <p:nvSpPr>
          <p:cNvPr id="4" name="Text Placeholder 3">
            <a:extLst>
              <a:ext uri="{FF2B5EF4-FFF2-40B4-BE49-F238E27FC236}">
                <a16:creationId xmlns:a16="http://schemas.microsoft.com/office/drawing/2014/main" id="{4ED4E685-FB58-4090-8BF9-FF9DFC91E270}"/>
              </a:ext>
            </a:extLst>
          </p:cNvPr>
          <p:cNvSpPr>
            <a:spLocks noGrp="1"/>
          </p:cNvSpPr>
          <p:nvPr>
            <p:ph type="body" sz="half" idx="2"/>
          </p:nvPr>
        </p:nvSpPr>
        <p:spPr>
          <a:xfrm>
            <a:off x="983848" y="2245489"/>
            <a:ext cx="3926480" cy="3498465"/>
          </a:xfrm>
        </p:spPr>
        <p:txBody>
          <a:bodyPr>
            <a:normAutofit lnSpcReduction="10000"/>
          </a:bodyPr>
          <a:lstStyle/>
          <a:p>
            <a:r>
              <a:rPr lang="en-US" sz="2000"/>
              <a:t>Shortly after the flood, a group of Archaic people camp in the area and build a fire. Their fire leaves behind charcoal and rocks that crack from the heat</a:t>
            </a:r>
          </a:p>
          <a:p>
            <a:endParaRPr lang="en-US" sz="2000"/>
          </a:p>
          <a:p>
            <a:endParaRPr lang="en-US" sz="2000"/>
          </a:p>
          <a:p>
            <a:r>
              <a:rPr lang="en-US" sz="2000" i="1"/>
              <a:t>Place your milk choc chips in a circle on top of the layer of peanut butter and fill the circle with sprinkles.</a:t>
            </a:r>
            <a:endParaRPr lang="en-AU" sz="2000" i="1"/>
          </a:p>
        </p:txBody>
      </p:sp>
    </p:spTree>
    <p:extLst>
      <p:ext uri="{BB962C8B-B14F-4D97-AF65-F5344CB8AC3E}">
        <p14:creationId xmlns:p14="http://schemas.microsoft.com/office/powerpoint/2010/main" val="607158568"/>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Application>Microsoft Office PowerPoint</Application>
  <PresentationFormat>Widescreen</PresentationFormat>
  <Slides>23</Slides>
  <Notes>0</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Parcel</vt:lpstr>
      <vt:lpstr>Stratigraphy</vt:lpstr>
      <vt:lpstr>Lesson Objectives</vt:lpstr>
      <vt:lpstr>Stratigraphy</vt:lpstr>
      <vt:lpstr>Law of superposition</vt:lpstr>
      <vt:lpstr>Two Instructions for this Lesson</vt:lpstr>
      <vt:lpstr>Equipment</vt:lpstr>
      <vt:lpstr>Stage 1</vt:lpstr>
      <vt:lpstr>Stage 2</vt:lpstr>
      <vt:lpstr>Stage 3</vt:lpstr>
      <vt:lpstr>Stage 4</vt:lpstr>
      <vt:lpstr>Stage 5</vt:lpstr>
      <vt:lpstr>Stage 6</vt:lpstr>
      <vt:lpstr>Stage 7</vt:lpstr>
      <vt:lpstr>Stage 8</vt:lpstr>
      <vt:lpstr>Stage 9</vt:lpstr>
      <vt:lpstr>Habitation Site</vt:lpstr>
      <vt:lpstr>Stage 10</vt:lpstr>
      <vt:lpstr>These layers are stratigraphy</vt:lpstr>
      <vt:lpstr>Blender</vt:lpstr>
      <vt:lpstr>Disturbing Archaeological Sites.</vt:lpstr>
      <vt:lpstr>Full Excavations</vt:lpstr>
      <vt:lpstr>You can now EAT your excavation site.</vt:lpstr>
      <vt:lpstr>COOKIE EXCAVATION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Stratigraphy</dc:title>
  <dc:creator>SHERIDAN Ellie [Narrogin Senior High School]</dc:creator>
  <cp:revision>18</cp:revision>
  <dcterms:created xsi:type="dcterms:W3CDTF">2021-08-05T12:29:50Z</dcterms:created>
  <dcterms:modified xsi:type="dcterms:W3CDTF">2022-07-29T06:45:51Z</dcterms:modified>
</cp:coreProperties>
</file>

<file path=docProps/thumbnail.jpeg>
</file>